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739" r:id="rId5"/>
    <p:sldId id="755" r:id="rId6"/>
    <p:sldId id="750" r:id="rId7"/>
    <p:sldId id="730" r:id="rId8"/>
    <p:sldId id="753" r:id="rId9"/>
    <p:sldId id="754" r:id="rId10"/>
    <p:sldId id="749" r:id="rId11"/>
    <p:sldId id="746" r:id="rId12"/>
    <p:sldId id="744" r:id="rId13"/>
    <p:sldId id="748" r:id="rId14"/>
    <p:sldId id="552" r:id="rId15"/>
    <p:sldId id="756" r:id="rId16"/>
  </p:sldIdLst>
  <p:sldSz cx="12192000" cy="6858000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F2251E-E722-58AD-72A2-EECB6ED7D497}" name="Juliana Bowles" initials="JB" userId="S::jkfb_st-andrews.ac.uk#ext#@scchat.onmicrosoft.com::075b30c8-bbf5-4122-bc2f-4153244a04a1" providerId="AD"/>
  <p188:author id="{2B51AD20-BDF0-23AF-F3CC-F5F1EC1F3ABA}" name="Mario Pichler" initials="MP" userId="S::mario.pichler@scch.at::370f9e6f-4e6f-493a-a4b3-f3bae56a8fcb" providerId="AD"/>
  <p188:author id="{14DDD72C-227C-DD7C-D472-EC30BFBD9175}" name="Heskes, T.M. (Tom)" initials="H(" userId="S::tom.heskes_ru.nl#ext#@scchat.onmicrosoft.com::9d53a46d-319b-43ed-a1dc-23ec4c710d9c" providerId="AD"/>
  <p188:author id="{E2971AEC-F11A-EFCF-3C8A-93E8792633C8}" name="Lukas Fischer" initials="LF" userId="S::lukas.fischer@scch.at::f484874f-210a-4566-8779-c389cda60b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FA8DC"/>
    <a:srgbClr val="000000"/>
    <a:srgbClr val="FF9900"/>
    <a:srgbClr val="6E2639"/>
    <a:srgbClr val="CBF5CB"/>
    <a:srgbClr val="F6B26B"/>
    <a:srgbClr val="B6D7A8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458118-3008-562D-4BB1-3722C5DDC99D}" v="4" dt="2024-04-11T13:54:15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3890" autoAdjust="0"/>
  </p:normalViewPr>
  <p:slideViewPr>
    <p:cSldViewPr snapToGrid="0">
      <p:cViewPr varScale="1">
        <p:scale>
          <a:sx n="91" d="100"/>
          <a:sy n="91" d="100"/>
        </p:scale>
        <p:origin x="370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33884-C243-41FF-8D50-0A0363E7B1B9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BAE53-5B5C-46B3-BD91-B1900251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4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BAE53-5B5C-46B3-BD91-B19002511F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986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BAE53-5B5C-46B3-BD91-B19002511F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310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BAE53-5B5C-46B3-BD91-B19002511F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43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">
            <a:extLst>
              <a:ext uri="{FF2B5EF4-FFF2-40B4-BE49-F238E27FC236}">
                <a16:creationId xmlns:a16="http://schemas.microsoft.com/office/drawing/2014/main" id="{EB830253-5622-4BC2-832B-81F130393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Logo scch w.Element">
            <a:extLst>
              <a:ext uri="{FF2B5EF4-FFF2-40B4-BE49-F238E27FC236}">
                <a16:creationId xmlns:a16="http://schemas.microsoft.com/office/drawing/2014/main" id="{AD19225B-A45F-47F6-8CBB-F0275B01A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8" y="486571"/>
            <a:ext cx="2206800" cy="2202044"/>
          </a:xfrm>
          <a:prstGeom prst="rect">
            <a:avLst/>
          </a:prstGeom>
        </p:spPr>
      </p:pic>
      <p:sp>
        <p:nvSpPr>
          <p:cNvPr id="3" name="Datum">
            <a:extLst>
              <a:ext uri="{FF2B5EF4-FFF2-40B4-BE49-F238E27FC236}">
                <a16:creationId xmlns:a16="http://schemas.microsoft.com/office/drawing/2014/main" id="{245DB9C7-D4D3-445F-8B31-724E20EF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24552" y="3161061"/>
            <a:ext cx="108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1600" b="1" spc="20" baseline="0">
                <a:solidFill>
                  <a:schemeClr val="accent1"/>
                </a:solidFill>
              </a:defRPr>
            </a:lvl1pPr>
          </a:lstStyle>
          <a:p>
            <a:fld id="{616A9AB7-62D4-4EE1-A470-70CD7D5FAA2B}" type="datetime1">
              <a:rPr lang="de-DE" smtClean="0"/>
              <a:t>22.07.2024</a:t>
            </a:fld>
            <a:endParaRPr lang="de-DE" sz="160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F12ED97-5B8E-4913-9A16-5669315ED2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7600" y="3549600"/>
            <a:ext cx="7560000" cy="1224000"/>
          </a:xfrm>
        </p:spPr>
        <p:txBody>
          <a:bodyPr anchor="b"/>
          <a:lstStyle>
            <a:lvl1pPr>
              <a:defRPr sz="5000" spc="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</a:t>
            </a:r>
            <a:br>
              <a:rPr lang="de-DE"/>
            </a:br>
            <a:r>
              <a:rPr lang="de-DE"/>
              <a:t>zweizeilig</a:t>
            </a:r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A06B18B8-2F48-4083-843D-067AE61B8A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24552" y="4910139"/>
            <a:ext cx="7560000" cy="864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100" spc="-30" baseline="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Untertitel zweizeilig</a:t>
            </a:r>
          </a:p>
        </p:txBody>
      </p:sp>
    </p:spTree>
    <p:extLst>
      <p:ext uri="{BB962C8B-B14F-4D97-AF65-F5344CB8AC3E}">
        <p14:creationId xmlns:p14="http://schemas.microsoft.com/office/powerpoint/2010/main" val="345731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edentials_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466FDD-1A37-453E-A13F-32BA0DF12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Seite </a:t>
            </a:r>
            <a:fld id="{183E6D9A-D576-4DA6-9142-6D759ECBB090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5" name="Logo scch w.Element">
            <a:extLst>
              <a:ext uri="{FF2B5EF4-FFF2-40B4-BE49-F238E27FC236}">
                <a16:creationId xmlns:a16="http://schemas.microsoft.com/office/drawing/2014/main" id="{BC1BD9F4-AD2B-493E-A3DD-0A09706F79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8" y="486571"/>
            <a:ext cx="2206800" cy="2202044"/>
          </a:xfrm>
          <a:prstGeom prst="rect">
            <a:avLst/>
          </a:prstGeom>
        </p:spPr>
      </p:pic>
      <p:sp>
        <p:nvSpPr>
          <p:cNvPr id="6" name="URL">
            <a:extLst>
              <a:ext uri="{FF2B5EF4-FFF2-40B4-BE49-F238E27FC236}">
                <a16:creationId xmlns:a16="http://schemas.microsoft.com/office/drawing/2014/main" id="{DB7D88A7-772B-4F75-98B3-556A30C8D7C9}"/>
              </a:ext>
            </a:extLst>
          </p:cNvPr>
          <p:cNvSpPr txBox="1"/>
          <p:nvPr/>
        </p:nvSpPr>
        <p:spPr>
          <a:xfrm>
            <a:off x="508795" y="6130149"/>
            <a:ext cx="1368000" cy="2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700" b="1" spc="-20" baseline="0" err="1">
                <a:solidFill>
                  <a:schemeClr val="accent1"/>
                </a:solidFill>
              </a:rPr>
              <a:t>www.scch.at</a:t>
            </a:r>
            <a:endParaRPr lang="de-DE" sz="1700" b="1" spc="-20" baseline="0">
              <a:solidFill>
                <a:schemeClr val="accent1"/>
              </a:solidFill>
            </a:endParaRP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99C2BA7D-6D70-43D7-8195-078A74AC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6000" y="1248567"/>
            <a:ext cx="2160000" cy="95147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Person 1. Ebene + Daten 2. Ebene</a:t>
            </a:r>
          </a:p>
          <a:p>
            <a:pPr lvl="1"/>
            <a:r>
              <a:rPr lang="de-DE"/>
              <a:t>Position</a:t>
            </a:r>
          </a:p>
          <a:p>
            <a:pPr lvl="1"/>
            <a:r>
              <a:rPr lang="de-DE"/>
              <a:t>Tel</a:t>
            </a:r>
          </a:p>
          <a:p>
            <a:pPr lvl="1"/>
            <a:r>
              <a:rPr lang="de-DE"/>
              <a:t>Email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674F3625-AFC3-4B2F-A65C-F4273749E8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2871" y="1250949"/>
            <a:ext cx="2160000" cy="94909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Person 1. Ebene + Daten 2. Ebene</a:t>
            </a:r>
          </a:p>
          <a:p>
            <a:pPr lvl="1"/>
            <a:r>
              <a:rPr lang="de-DE"/>
              <a:t>Position</a:t>
            </a:r>
          </a:p>
          <a:p>
            <a:pPr lvl="1"/>
            <a:r>
              <a:rPr lang="de-DE"/>
              <a:t>Tel</a:t>
            </a:r>
          </a:p>
          <a:p>
            <a:pPr lvl="1"/>
            <a:r>
              <a:rPr lang="de-DE"/>
              <a:t>Email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72F59398-2063-4C5C-B39A-0D8F171CB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1607" y="1250949"/>
            <a:ext cx="2160000" cy="94909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Person 1. Ebene + Daten 2. Ebene</a:t>
            </a:r>
          </a:p>
          <a:p>
            <a:pPr lvl="1"/>
            <a:r>
              <a:rPr lang="de-DE"/>
              <a:t>Position</a:t>
            </a:r>
          </a:p>
          <a:p>
            <a:pPr lvl="1"/>
            <a:r>
              <a:rPr lang="de-DE"/>
              <a:t>Tel</a:t>
            </a:r>
          </a:p>
          <a:p>
            <a:pPr lvl="1"/>
            <a:r>
              <a:rPr lang="de-DE"/>
              <a:t>Email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F47B2F5-1846-4A5E-B048-CC9C7889E3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6000" y="4549252"/>
            <a:ext cx="2160000" cy="95147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Person 1. Ebene + Daten 2. Ebene</a:t>
            </a:r>
          </a:p>
          <a:p>
            <a:pPr lvl="1"/>
            <a:r>
              <a:rPr lang="de-DE"/>
              <a:t>Position</a:t>
            </a:r>
          </a:p>
          <a:p>
            <a:pPr lvl="1"/>
            <a:r>
              <a:rPr lang="de-DE"/>
              <a:t>Tel</a:t>
            </a:r>
          </a:p>
          <a:p>
            <a:pPr lvl="1"/>
            <a:r>
              <a:rPr lang="de-DE"/>
              <a:t>Email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E335FCC9-838F-4658-BB11-B028DCEDAD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2871" y="4549252"/>
            <a:ext cx="2160000" cy="9490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Person 1. Ebene + Daten 2. Ebene</a:t>
            </a:r>
          </a:p>
          <a:p>
            <a:pPr lvl="1"/>
            <a:r>
              <a:rPr lang="de-DE"/>
              <a:t>Position</a:t>
            </a:r>
          </a:p>
          <a:p>
            <a:pPr lvl="1"/>
            <a:r>
              <a:rPr lang="de-DE"/>
              <a:t>Tel</a:t>
            </a:r>
          </a:p>
          <a:p>
            <a:pPr lvl="1"/>
            <a:r>
              <a:rPr lang="de-DE"/>
              <a:t>Email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766DDCB9-B01B-426C-BF2C-814D686747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41607" y="4549252"/>
            <a:ext cx="2160000" cy="9490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Person 1. Ebene + Daten 2. Ebene</a:t>
            </a:r>
          </a:p>
          <a:p>
            <a:pPr lvl="1"/>
            <a:r>
              <a:rPr lang="de-DE"/>
              <a:t>Position</a:t>
            </a:r>
          </a:p>
          <a:p>
            <a:pPr lvl="1"/>
            <a:r>
              <a:rPr lang="de-DE"/>
              <a:t>Tel</a:t>
            </a:r>
          </a:p>
          <a:p>
            <a:pPr lvl="1"/>
            <a:r>
              <a:rPr lang="de-DE"/>
              <a:t>Email</a:t>
            </a:r>
          </a:p>
        </p:txBody>
      </p:sp>
      <p:pic>
        <p:nvPicPr>
          <p:cNvPr id="13" name="Logo JKU">
            <a:extLst>
              <a:ext uri="{FF2B5EF4-FFF2-40B4-BE49-F238E27FC236}">
                <a16:creationId xmlns:a16="http://schemas.microsoft.com/office/drawing/2014/main" id="{926D5829-4FEE-4C88-B8B9-3750F2B32D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7311" y="3068649"/>
            <a:ext cx="995890" cy="612000"/>
          </a:xfrm>
          <a:prstGeom prst="rect">
            <a:avLst/>
          </a:prstGeom>
        </p:spPr>
      </p:pic>
      <p:pic>
        <p:nvPicPr>
          <p:cNvPr id="14" name="Logo SPHB">
            <a:extLst>
              <a:ext uri="{FF2B5EF4-FFF2-40B4-BE49-F238E27FC236}">
                <a16:creationId xmlns:a16="http://schemas.microsoft.com/office/drawing/2014/main" id="{E420DD74-A31F-474D-ACFF-C86DE57BB4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3541" y="3080334"/>
            <a:ext cx="1188000" cy="45416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6AFC119-4784-4292-B411-94F9EEC65901}"/>
              </a:ext>
            </a:extLst>
          </p:cNvPr>
          <p:cNvSpPr/>
          <p:nvPr/>
        </p:nvSpPr>
        <p:spPr>
          <a:xfrm>
            <a:off x="10819453" y="486571"/>
            <a:ext cx="959836" cy="28016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nitiative">
            <a:extLst>
              <a:ext uri="{FF2B5EF4-FFF2-40B4-BE49-F238E27FC236}">
                <a16:creationId xmlns:a16="http://schemas.microsoft.com/office/drawing/2014/main" id="{265C558F-45FF-4E91-BE6A-9C0BF88D72D0}"/>
              </a:ext>
            </a:extLst>
          </p:cNvPr>
          <p:cNvSpPr txBox="1"/>
          <p:nvPr/>
        </p:nvSpPr>
        <p:spPr>
          <a:xfrm>
            <a:off x="3946524" y="2867518"/>
            <a:ext cx="1738659" cy="2011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100" b="0" spc="-10" baseline="0">
                <a:solidFill>
                  <a:schemeClr val="tx1"/>
                </a:solidFill>
              </a:rPr>
              <a:t>SCCH ist eine Initiative der</a:t>
            </a:r>
          </a:p>
        </p:txBody>
      </p:sp>
      <p:sp>
        <p:nvSpPr>
          <p:cNvPr id="21" name="Location">
            <a:extLst>
              <a:ext uri="{FF2B5EF4-FFF2-40B4-BE49-F238E27FC236}">
                <a16:creationId xmlns:a16="http://schemas.microsoft.com/office/drawing/2014/main" id="{FF2E275F-8D3C-468A-A44B-E430A0A4FEBF}"/>
              </a:ext>
            </a:extLst>
          </p:cNvPr>
          <p:cNvSpPr txBox="1"/>
          <p:nvPr/>
        </p:nvSpPr>
        <p:spPr>
          <a:xfrm>
            <a:off x="6373587" y="2872257"/>
            <a:ext cx="1475486" cy="1963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100" b="0" spc="-10" baseline="0">
                <a:solidFill>
                  <a:schemeClr val="tx1"/>
                </a:solidFill>
              </a:rPr>
              <a:t>SCCH befindet sich im</a:t>
            </a:r>
          </a:p>
        </p:txBody>
      </p:sp>
    </p:spTree>
    <p:extLst>
      <p:ext uri="{BB962C8B-B14F-4D97-AF65-F5344CB8AC3E}">
        <p14:creationId xmlns:p14="http://schemas.microsoft.com/office/powerpoint/2010/main" val="1290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B03A5808-1F3E-4888-9BF3-C8B0C3367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Logo scch w">
            <a:extLst>
              <a:ext uri="{FF2B5EF4-FFF2-40B4-BE49-F238E27FC236}">
                <a16:creationId xmlns:a16="http://schemas.microsoft.com/office/drawing/2014/main" id="{6A0BCB6F-C54B-45C1-BDA1-28C870784C8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6000" y="504894"/>
            <a:ext cx="766800" cy="22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5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47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_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 scch w.Element">
            <a:extLst>
              <a:ext uri="{FF2B5EF4-FFF2-40B4-BE49-F238E27FC236}">
                <a16:creationId xmlns:a16="http://schemas.microsoft.com/office/drawing/2014/main" id="{AD19225B-A45F-47F6-8CBB-F0275B01A5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8" y="486571"/>
            <a:ext cx="2206800" cy="2202044"/>
          </a:xfrm>
          <a:prstGeom prst="rect">
            <a:avLst/>
          </a:prstGeom>
        </p:spPr>
      </p:pic>
      <p:sp>
        <p:nvSpPr>
          <p:cNvPr id="3" name="Datum">
            <a:extLst>
              <a:ext uri="{FF2B5EF4-FFF2-40B4-BE49-F238E27FC236}">
                <a16:creationId xmlns:a16="http://schemas.microsoft.com/office/drawing/2014/main" id="{245DB9C7-D4D3-445F-8B31-724E20EF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24552" y="3161061"/>
            <a:ext cx="108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85000"/>
              </a:lnSpc>
              <a:defRPr sz="1600" b="1" spc="20" baseline="0">
                <a:solidFill>
                  <a:schemeClr val="tx1"/>
                </a:solidFill>
              </a:defRPr>
            </a:lvl1pPr>
          </a:lstStyle>
          <a:p>
            <a:fld id="{06EAEB6C-F048-47AC-BA97-3BAFDEAFB3B3}" type="datetime1">
              <a:rPr lang="de-DE" smtClean="0"/>
              <a:t>22.07.2024</a:t>
            </a:fld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F12ED97-5B8E-4913-9A16-5669315ED2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7600" y="3549600"/>
            <a:ext cx="7560000" cy="1224000"/>
          </a:xfrm>
        </p:spPr>
        <p:txBody>
          <a:bodyPr anchor="b"/>
          <a:lstStyle>
            <a:lvl1pPr>
              <a:defRPr sz="5000" spc="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</a:t>
            </a:r>
            <a:br>
              <a:rPr lang="de-DE"/>
            </a:br>
            <a:r>
              <a:rPr lang="de-DE"/>
              <a:t>zweizeilig</a:t>
            </a:r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A06B18B8-2F48-4083-843D-067AE61B8A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24552" y="4910139"/>
            <a:ext cx="7560000" cy="864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100" spc="-30" baseline="0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Untertitel zweizeilig</a:t>
            </a:r>
          </a:p>
        </p:txBody>
      </p:sp>
    </p:spTree>
    <p:extLst>
      <p:ext uri="{BB962C8B-B14F-4D97-AF65-F5344CB8AC3E}">
        <p14:creationId xmlns:p14="http://schemas.microsoft.com/office/powerpoint/2010/main" val="239287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B03A5808-1F3E-4888-9BF3-C8B0C3367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Logo scch w">
            <a:extLst>
              <a:ext uri="{FF2B5EF4-FFF2-40B4-BE49-F238E27FC236}">
                <a16:creationId xmlns:a16="http://schemas.microsoft.com/office/drawing/2014/main" id="{6A0BCB6F-C54B-45C1-BDA1-28C870784C8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6000" y="504894"/>
            <a:ext cx="766800" cy="228611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A01857D3-4E65-4760-8DF6-8262B838A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</a:t>
            </a:r>
            <a:br>
              <a:rPr lang="de-DE"/>
            </a:br>
            <a:r>
              <a:rPr lang="de-DE"/>
              <a:t>zweizeilig</a:t>
            </a:r>
          </a:p>
        </p:txBody>
      </p:sp>
      <p:sp>
        <p:nvSpPr>
          <p:cNvPr id="11" name="Textplatzhalter">
            <a:extLst>
              <a:ext uri="{FF2B5EF4-FFF2-40B4-BE49-F238E27FC236}">
                <a16:creationId xmlns:a16="http://schemas.microsoft.com/office/drawing/2014/main" id="{CB55D8A4-B6F9-45F0-9161-F280D2446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62" y="2008800"/>
            <a:ext cx="6480000" cy="3808800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lnSpc>
                <a:spcPct val="13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Ebene 1 + Ebene 2</a:t>
            </a:r>
          </a:p>
          <a:p>
            <a:pPr lvl="1"/>
            <a:r>
              <a:rPr lang="de-DE"/>
              <a:t>Ebene 2</a:t>
            </a:r>
          </a:p>
        </p:txBody>
      </p:sp>
      <p:sp>
        <p:nvSpPr>
          <p:cNvPr id="3" name="Datumsplatzhalter 2" hidden="1">
            <a:extLst>
              <a:ext uri="{FF2B5EF4-FFF2-40B4-BE49-F238E27FC236}">
                <a16:creationId xmlns:a16="http://schemas.microsoft.com/office/drawing/2014/main" id="{244A9821-F88C-495F-8AF4-79DFB47404F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90639-FAF7-4377-AE3D-729DB0B90EE3}" type="datetime1">
              <a:rPr lang="de-DE" smtClean="0"/>
              <a:t>22.07.2024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F4EBE9-0BE0-4E57-A8BE-13F97C34ED7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55270" y="6343650"/>
            <a:ext cx="720000" cy="144000"/>
          </a:xfrm>
        </p:spPr>
        <p:txBody>
          <a:bodyPr anchor="b" anchorCtr="0"/>
          <a:lstStyle>
            <a:lvl1pPr>
              <a:defRPr sz="950">
                <a:solidFill>
                  <a:schemeClr val="bg1"/>
                </a:solidFill>
              </a:defRPr>
            </a:lvl1pPr>
          </a:lstStyle>
          <a:p>
            <a:r>
              <a:rPr lang="de-DE"/>
              <a:t> Seite </a:t>
            </a:r>
            <a:fld id="{183E6D9A-D576-4DA6-9142-6D759ECBB09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47D4E12-0796-4ABE-A3F4-ECD2FB06B4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400" y="5850000"/>
            <a:ext cx="11174400" cy="36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5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59690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A01857D3-4E65-4760-8DF6-8262B838A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</a:t>
            </a:r>
            <a:br>
              <a:rPr lang="de-DE"/>
            </a:br>
            <a:r>
              <a:rPr lang="de-DE"/>
              <a:t>zweizeilig</a:t>
            </a:r>
          </a:p>
        </p:txBody>
      </p:sp>
      <p:sp>
        <p:nvSpPr>
          <p:cNvPr id="11" name="Textplatzhalter">
            <a:extLst>
              <a:ext uri="{FF2B5EF4-FFF2-40B4-BE49-F238E27FC236}">
                <a16:creationId xmlns:a16="http://schemas.microsoft.com/office/drawing/2014/main" id="{CB55D8A4-B6F9-45F0-9161-F280D2446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62" y="2008800"/>
            <a:ext cx="6480000" cy="3808800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lnSpc>
                <a:spcPct val="13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Ebene 1 + Ebene 2</a:t>
            </a:r>
          </a:p>
          <a:p>
            <a:pPr lvl="1"/>
            <a:r>
              <a:rPr lang="de-DE"/>
              <a:t>Ebene 2</a:t>
            </a:r>
          </a:p>
        </p:txBody>
      </p:sp>
      <p:sp>
        <p:nvSpPr>
          <p:cNvPr id="6" name="Datumsplatzhalter 5" hidden="1">
            <a:extLst>
              <a:ext uri="{FF2B5EF4-FFF2-40B4-BE49-F238E27FC236}">
                <a16:creationId xmlns:a16="http://schemas.microsoft.com/office/drawing/2014/main" id="{E35F965A-0A8F-4CDC-BF89-3D2335352CC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DDB0B-5895-4DAF-B914-508942747EF2}" type="datetime1">
              <a:rPr lang="de-DE" smtClean="0"/>
              <a:t>22.07.2024</a:t>
            </a:fld>
            <a:endParaRPr lang="de-DE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991A3DC-B09B-4D74-8F40-2A721415F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/>
              <a:t>Seite </a:t>
            </a:r>
            <a:fld id="{183E6D9A-D576-4DA6-9142-6D759ECBB090}" type="slidenum">
              <a:rPr lang="de-DE" smtClean="0"/>
              <a:pPr/>
              <a:t>‹#›</a:t>
            </a:fld>
            <a:endParaRPr lang="de-DE" sz="95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C026CE94-7F3A-4E7C-99DC-0E129ED114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400" y="5850000"/>
            <a:ext cx="11174400" cy="36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5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91690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B03A5808-1F3E-4888-9BF3-C8B0C3367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Designelement">
            <a:extLst>
              <a:ext uri="{FF2B5EF4-FFF2-40B4-BE49-F238E27FC236}">
                <a16:creationId xmlns:a16="http://schemas.microsoft.com/office/drawing/2014/main" id="{27494BE1-4765-4E06-89C0-87EB77F6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1728" y="1213168"/>
            <a:ext cx="8853381" cy="5593118"/>
          </a:xfrm>
          <a:prstGeom prst="rect">
            <a:avLst/>
          </a:prstGeom>
        </p:spPr>
      </p:pic>
      <p:pic>
        <p:nvPicPr>
          <p:cNvPr id="5" name="Logo scch w">
            <a:extLst>
              <a:ext uri="{FF2B5EF4-FFF2-40B4-BE49-F238E27FC236}">
                <a16:creationId xmlns:a16="http://schemas.microsoft.com/office/drawing/2014/main" id="{6A0BCB6F-C54B-45C1-BDA1-28C870784C8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6000" y="504894"/>
            <a:ext cx="766800" cy="228611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A01857D3-4E65-4760-8DF6-8262B838A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 – Thema/Fachbereich</a:t>
            </a:r>
            <a:br>
              <a:rPr lang="de-DE"/>
            </a:br>
            <a:r>
              <a:rPr lang="de-DE"/>
              <a:t>zweizeilig</a:t>
            </a:r>
          </a:p>
        </p:txBody>
      </p:sp>
      <p:sp>
        <p:nvSpPr>
          <p:cNvPr id="11" name="Untertitel">
            <a:extLst>
              <a:ext uri="{FF2B5EF4-FFF2-40B4-BE49-F238E27FC236}">
                <a16:creationId xmlns:a16="http://schemas.microsoft.com/office/drawing/2014/main" id="{CB55D8A4-B6F9-45F0-9161-F280D2446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200" y="3937537"/>
            <a:ext cx="5580000" cy="19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Clr>
                <a:schemeClr val="bg1"/>
              </a:buClr>
              <a:buFontTx/>
              <a:buNone/>
              <a:defRPr sz="5000" b="1" spc="-40"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/>
              <a:t>Titel dreizeilig</a:t>
            </a:r>
          </a:p>
        </p:txBody>
      </p:sp>
    </p:spTree>
    <p:extLst>
      <p:ext uri="{BB962C8B-B14F-4D97-AF65-F5344CB8AC3E}">
        <p14:creationId xmlns:p14="http://schemas.microsoft.com/office/powerpoint/2010/main" val="289383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A01857D3-4E65-4760-8DF6-8262B838A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 – Thema/Fachbereich</a:t>
            </a:r>
            <a:br>
              <a:rPr lang="de-DE"/>
            </a:br>
            <a:r>
              <a:rPr lang="de-DE"/>
              <a:t>zweizeilig</a:t>
            </a:r>
          </a:p>
        </p:txBody>
      </p:sp>
      <p:sp>
        <p:nvSpPr>
          <p:cNvPr id="11" name="Untertitel">
            <a:extLst>
              <a:ext uri="{FF2B5EF4-FFF2-40B4-BE49-F238E27FC236}">
                <a16:creationId xmlns:a16="http://schemas.microsoft.com/office/drawing/2014/main" id="{CB55D8A4-B6F9-45F0-9161-F280D24461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199" y="3938400"/>
            <a:ext cx="5580000" cy="198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Clr>
                <a:schemeClr val="bg1"/>
              </a:buClr>
              <a:buFontTx/>
              <a:buNone/>
              <a:defRPr sz="5000" b="1" spc="-40" baseline="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/>
              <a:t>Titel dreizeilig</a:t>
            </a:r>
          </a:p>
        </p:txBody>
      </p:sp>
      <p:pic>
        <p:nvPicPr>
          <p:cNvPr id="4" name="Designelement">
            <a:extLst>
              <a:ext uri="{FF2B5EF4-FFF2-40B4-BE49-F238E27FC236}">
                <a16:creationId xmlns:a16="http://schemas.microsoft.com/office/drawing/2014/main" id="{4896AAAB-EFF9-4FA0-94B9-6404702985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1728" y="1213168"/>
            <a:ext cx="8853381" cy="55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8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_spalte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B03A5808-1F3E-4888-9BF3-C8B0C3367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Logo scch w">
            <a:extLst>
              <a:ext uri="{FF2B5EF4-FFF2-40B4-BE49-F238E27FC236}">
                <a16:creationId xmlns:a16="http://schemas.microsoft.com/office/drawing/2014/main" id="{6A0BCB6F-C54B-45C1-BDA1-28C870784C8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6000" y="504894"/>
            <a:ext cx="766800" cy="228611"/>
          </a:xfrm>
          <a:prstGeom prst="rect">
            <a:avLst/>
          </a:prstGeom>
        </p:spPr>
      </p:pic>
      <p:sp>
        <p:nvSpPr>
          <p:cNvPr id="8" name="Textplatzhalter 1">
            <a:extLst>
              <a:ext uri="{FF2B5EF4-FFF2-40B4-BE49-F238E27FC236}">
                <a16:creationId xmlns:a16="http://schemas.microsoft.com/office/drawing/2014/main" id="{26364A3C-C407-4AFE-A353-695C6E4084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3432175"/>
            <a:ext cx="4716000" cy="968375"/>
          </a:xfrm>
        </p:spPr>
        <p:txBody>
          <a:bodyPr anchor="b"/>
          <a:lstStyle>
            <a:lvl1pPr marL="0" indent="0">
              <a:spcBef>
                <a:spcPts val="0"/>
              </a:spcBef>
              <a:buFontTx/>
              <a:buNone/>
              <a:defRPr sz="3100" b="1" spc="-2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3100" b="1" spc="-20" baseline="0">
                <a:solidFill>
                  <a:schemeClr val="accent1"/>
                </a:solidFill>
              </a:defRPr>
            </a:lvl2pPr>
            <a:lvl3pPr>
              <a:buFontTx/>
              <a:buNone/>
              <a:defRPr>
                <a:solidFill>
                  <a:srgbClr val="FF0000"/>
                </a:solidFill>
              </a:defRPr>
            </a:lvl3pPr>
            <a:lvl4pPr>
              <a:buFontTx/>
              <a:buNone/>
              <a:defRPr>
                <a:solidFill>
                  <a:srgbClr val="FF0000"/>
                </a:solidFill>
              </a:defRPr>
            </a:lvl4pPr>
            <a:lvl5pPr>
              <a:buFontTx/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/>
              <a:t>Titel </a:t>
            </a:r>
            <a:r>
              <a:rPr lang="de-DE" err="1"/>
              <a:t>weiss</a:t>
            </a:r>
            <a:r>
              <a:rPr lang="de-DE"/>
              <a:t> + grün</a:t>
            </a:r>
          </a:p>
          <a:p>
            <a:pPr lvl="1"/>
            <a:r>
              <a:rPr lang="de-DE"/>
              <a:t>zweizeilig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78B247EC-5030-4BF6-87C4-C0FEC96F80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5157" y="3432175"/>
            <a:ext cx="4716000" cy="968375"/>
          </a:xfrm>
        </p:spPr>
        <p:txBody>
          <a:bodyPr anchor="b"/>
          <a:lstStyle>
            <a:lvl1pPr marL="0" indent="0">
              <a:spcBef>
                <a:spcPts val="0"/>
              </a:spcBef>
              <a:buFontTx/>
              <a:buNone/>
              <a:defRPr sz="3100" b="1" spc="-2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3100" b="1" spc="-20" baseline="0">
                <a:solidFill>
                  <a:schemeClr val="accent1"/>
                </a:solidFill>
              </a:defRPr>
            </a:lvl2pPr>
            <a:lvl3pPr>
              <a:buFontTx/>
              <a:buNone/>
              <a:defRPr>
                <a:solidFill>
                  <a:srgbClr val="FF0000"/>
                </a:solidFill>
              </a:defRPr>
            </a:lvl3pPr>
            <a:lvl4pPr>
              <a:buFontTx/>
              <a:buNone/>
              <a:defRPr>
                <a:solidFill>
                  <a:srgbClr val="FF0000"/>
                </a:solidFill>
              </a:defRPr>
            </a:lvl4pPr>
            <a:lvl5pPr>
              <a:buFontTx/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/>
              <a:t>Titel </a:t>
            </a:r>
            <a:r>
              <a:rPr lang="de-DE" err="1"/>
              <a:t>weiss</a:t>
            </a:r>
            <a:r>
              <a:rPr lang="de-DE"/>
              <a:t> + grün</a:t>
            </a:r>
          </a:p>
          <a:p>
            <a:pPr lvl="1"/>
            <a:r>
              <a:rPr lang="de-DE"/>
              <a:t>zweizeilig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046CC987-7356-4ED4-A860-488CDE01EF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413" y="4651375"/>
            <a:ext cx="4716000" cy="1117600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200"/>
              </a:spcAft>
              <a:defRPr sz="2000" b="0" spc="-2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Ebene 1 mit vier Aufzählungspunkten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8B6D889C-E069-4C6A-870E-C175A1DFDB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0063" y="4651375"/>
            <a:ext cx="4716000" cy="1117600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200"/>
              </a:spcAft>
              <a:defRPr sz="2000" b="0" spc="-2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Ebene 1 mit vier Aufzählungspunkten</a:t>
            </a:r>
          </a:p>
        </p:txBody>
      </p:sp>
      <p:sp>
        <p:nvSpPr>
          <p:cNvPr id="3" name="Datumsplatzhalter 2" hidden="1">
            <a:extLst>
              <a:ext uri="{FF2B5EF4-FFF2-40B4-BE49-F238E27FC236}">
                <a16:creationId xmlns:a16="http://schemas.microsoft.com/office/drawing/2014/main" id="{EB011FDC-2155-4A1B-9F84-97D85E38592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BDF83-5924-473B-8B02-2C8641E72F8A}" type="datetime1">
              <a:rPr lang="de-DE" smtClean="0"/>
              <a:t>22.07.2024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EAC349-E592-46FE-BD58-DC9BB5ECFF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183E6D9A-D576-4DA6-9142-6D759ECBB09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68B0EB38-FC92-44A5-8DF7-0E8337EA40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400" y="5850000"/>
            <a:ext cx="11174400" cy="36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5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Text bearbeiten</a:t>
            </a:r>
          </a:p>
        </p:txBody>
      </p:sp>
      <p:sp>
        <p:nvSpPr>
          <p:cNvPr id="16" name="Titel">
            <a:extLst>
              <a:ext uri="{FF2B5EF4-FFF2-40B4-BE49-F238E27FC236}">
                <a16:creationId xmlns:a16="http://schemas.microsoft.com/office/drawing/2014/main" id="{E3FF8799-215B-4987-B4D9-A2379CCC20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175" y="481961"/>
            <a:ext cx="8461375" cy="86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 – Thema/Fachbereich</a:t>
            </a:r>
            <a:br>
              <a:rPr lang="de-DE"/>
            </a:br>
            <a:r>
              <a:rPr lang="de-DE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161131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spalte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>
            <a:extLst>
              <a:ext uri="{FF2B5EF4-FFF2-40B4-BE49-F238E27FC236}">
                <a16:creationId xmlns:a16="http://schemas.microsoft.com/office/drawing/2014/main" id="{26364A3C-C407-4AFE-A353-695C6E4084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588" y="3432175"/>
            <a:ext cx="4716000" cy="968375"/>
          </a:xfrm>
        </p:spPr>
        <p:txBody>
          <a:bodyPr anchor="b"/>
          <a:lstStyle>
            <a:lvl1pPr marL="0" indent="0">
              <a:spcBef>
                <a:spcPts val="0"/>
              </a:spcBef>
              <a:buFontTx/>
              <a:buNone/>
              <a:defRPr sz="31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3100" b="1" spc="-20" baseline="0">
                <a:solidFill>
                  <a:schemeClr val="tx1"/>
                </a:solidFill>
              </a:defRPr>
            </a:lvl2pPr>
            <a:lvl3pPr>
              <a:buFontTx/>
              <a:buNone/>
              <a:defRPr>
                <a:solidFill>
                  <a:srgbClr val="FF0000"/>
                </a:solidFill>
              </a:defRPr>
            </a:lvl3pPr>
            <a:lvl4pPr>
              <a:buFontTx/>
              <a:buNone/>
              <a:defRPr>
                <a:solidFill>
                  <a:srgbClr val="FF0000"/>
                </a:solidFill>
              </a:defRPr>
            </a:lvl4pPr>
            <a:lvl5pPr>
              <a:buFontTx/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/>
              <a:t>Titel</a:t>
            </a:r>
          </a:p>
          <a:p>
            <a:pPr lvl="0"/>
            <a:r>
              <a:rPr lang="de-DE"/>
              <a:t>zweizeilig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78B247EC-5030-4BF6-87C4-C0FEC96F80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5157" y="3432175"/>
            <a:ext cx="4716000" cy="968375"/>
          </a:xfrm>
        </p:spPr>
        <p:txBody>
          <a:bodyPr anchor="b"/>
          <a:lstStyle>
            <a:lvl1pPr marL="0" indent="0">
              <a:spcBef>
                <a:spcPts val="0"/>
              </a:spcBef>
              <a:buFontTx/>
              <a:buNone/>
              <a:defRPr sz="3100" b="1" spc="-2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3100" b="1" spc="-20" baseline="0">
                <a:solidFill>
                  <a:schemeClr val="tx1"/>
                </a:solidFill>
              </a:defRPr>
            </a:lvl2pPr>
            <a:lvl3pPr>
              <a:buFontTx/>
              <a:buNone/>
              <a:defRPr>
                <a:solidFill>
                  <a:srgbClr val="FF0000"/>
                </a:solidFill>
              </a:defRPr>
            </a:lvl3pPr>
            <a:lvl4pPr>
              <a:buFontTx/>
              <a:buNone/>
              <a:defRPr>
                <a:solidFill>
                  <a:srgbClr val="FF0000"/>
                </a:solidFill>
              </a:defRPr>
            </a:lvl4pPr>
            <a:lvl5pPr>
              <a:buFontTx/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/>
              <a:t>Titel</a:t>
            </a:r>
          </a:p>
          <a:p>
            <a:pPr lvl="1"/>
            <a:r>
              <a:rPr lang="de-DE"/>
              <a:t>zweizeilig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046CC987-7356-4ED4-A860-488CDE01EF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413" y="4651375"/>
            <a:ext cx="4716000" cy="1117600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200"/>
              </a:spcAft>
              <a:defRPr sz="20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Ebene 1 mit vier Aufzählungspunkten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8B6D889C-E069-4C6A-870E-C175A1DFDB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0063" y="4651375"/>
            <a:ext cx="4716000" cy="1117600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200"/>
              </a:spcAft>
              <a:defRPr sz="20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Ebene 1 mit vier Aufzählungspunkten</a:t>
            </a:r>
          </a:p>
        </p:txBody>
      </p:sp>
      <p:sp>
        <p:nvSpPr>
          <p:cNvPr id="3" name="Datumsplatzhalter 2" hidden="1">
            <a:extLst>
              <a:ext uri="{FF2B5EF4-FFF2-40B4-BE49-F238E27FC236}">
                <a16:creationId xmlns:a16="http://schemas.microsoft.com/office/drawing/2014/main" id="{87CEE7EB-161A-457B-BC85-D50D8561A5C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52276-960C-42E5-BB9F-63B0D2F75EB7}" type="datetime1">
              <a:rPr lang="de-DE" smtClean="0"/>
              <a:t>22.07.2024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3DE059-3E40-47FA-9140-BB70277B5E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183E6D9A-D576-4DA6-9142-6D759ECBB090}" type="slidenum">
              <a:rPr lang="de-DE" smtClean="0"/>
              <a:pPr/>
              <a:t>‹#›</a:t>
            </a:fld>
            <a:endParaRPr lang="de-DE" sz="950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CFFB1BD5-8638-406B-A477-7E0A951D83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400" y="5850000"/>
            <a:ext cx="11174400" cy="3600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85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Text bearbeiten</a:t>
            </a:r>
          </a:p>
        </p:txBody>
      </p:sp>
      <p:sp>
        <p:nvSpPr>
          <p:cNvPr id="11" name="Titel">
            <a:extLst>
              <a:ext uri="{FF2B5EF4-FFF2-40B4-BE49-F238E27FC236}">
                <a16:creationId xmlns:a16="http://schemas.microsoft.com/office/drawing/2014/main" id="{4247E073-1804-49B6-9B07-94A8116212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175" y="481961"/>
            <a:ext cx="8461375" cy="86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 – Thema/Fachbereich</a:t>
            </a:r>
            <a:br>
              <a:rPr lang="de-DE"/>
            </a:br>
            <a:r>
              <a:rPr lang="de-DE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124725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edentials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">
            <a:extLst>
              <a:ext uri="{FF2B5EF4-FFF2-40B4-BE49-F238E27FC236}">
                <a16:creationId xmlns:a16="http://schemas.microsoft.com/office/drawing/2014/main" id="{EB830253-5622-4BC2-832B-81F130393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Logo scch w.Element">
            <a:extLst>
              <a:ext uri="{FF2B5EF4-FFF2-40B4-BE49-F238E27FC236}">
                <a16:creationId xmlns:a16="http://schemas.microsoft.com/office/drawing/2014/main" id="{AD19225B-A45F-47F6-8CBB-F0275B01A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38" y="486571"/>
            <a:ext cx="2206800" cy="2202044"/>
          </a:xfrm>
          <a:prstGeom prst="rect">
            <a:avLst/>
          </a:prstGeom>
        </p:spPr>
      </p:pic>
      <p:sp>
        <p:nvSpPr>
          <p:cNvPr id="7" name="URL">
            <a:extLst>
              <a:ext uri="{FF2B5EF4-FFF2-40B4-BE49-F238E27FC236}">
                <a16:creationId xmlns:a16="http://schemas.microsoft.com/office/drawing/2014/main" id="{EEE16570-363D-434A-A430-EA01CC245B57}"/>
              </a:ext>
            </a:extLst>
          </p:cNvPr>
          <p:cNvSpPr txBox="1"/>
          <p:nvPr/>
        </p:nvSpPr>
        <p:spPr>
          <a:xfrm>
            <a:off x="508795" y="6130149"/>
            <a:ext cx="1368000" cy="2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700" b="1" spc="-20" baseline="0" err="1">
                <a:solidFill>
                  <a:schemeClr val="accent1"/>
                </a:solidFill>
              </a:rPr>
              <a:t>www.scch.at</a:t>
            </a:r>
            <a:endParaRPr lang="de-DE" sz="1700" b="1" spc="-20" baseline="0">
              <a:solidFill>
                <a:schemeClr val="accent1"/>
              </a:solidFill>
            </a:endParaRPr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26457372-DD74-4215-9DAA-254280D08E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6000" y="1248567"/>
            <a:ext cx="2160000" cy="95147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Person 1. Ebene + Daten 2. Ebene</a:t>
            </a:r>
          </a:p>
          <a:p>
            <a:pPr lvl="1"/>
            <a:r>
              <a:rPr lang="de-DE"/>
              <a:t>Position</a:t>
            </a:r>
          </a:p>
          <a:p>
            <a:pPr lvl="1"/>
            <a:r>
              <a:rPr lang="de-DE"/>
              <a:t>Tel</a:t>
            </a:r>
          </a:p>
          <a:p>
            <a:pPr lvl="1"/>
            <a:r>
              <a:rPr lang="de-DE"/>
              <a:t>Email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DBD3E1C6-6746-4FAF-932B-A6DCFE5108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2871" y="1250949"/>
            <a:ext cx="2160000" cy="94909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Person 1. Ebene + Daten 2. Ebene</a:t>
            </a:r>
          </a:p>
          <a:p>
            <a:pPr lvl="1"/>
            <a:r>
              <a:rPr lang="de-DE"/>
              <a:t>Position</a:t>
            </a:r>
          </a:p>
          <a:p>
            <a:pPr lvl="1"/>
            <a:r>
              <a:rPr lang="de-DE"/>
              <a:t>Tel</a:t>
            </a:r>
          </a:p>
          <a:p>
            <a:pPr lvl="1"/>
            <a:r>
              <a:rPr lang="de-DE"/>
              <a:t>Email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0EA7F84C-7838-4A18-BF13-D52A90D2B5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1607" y="1250949"/>
            <a:ext cx="2160000" cy="94909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Person 1. Ebene + Daten 2. Ebene</a:t>
            </a:r>
          </a:p>
          <a:p>
            <a:pPr lvl="1"/>
            <a:r>
              <a:rPr lang="de-DE"/>
              <a:t>Position</a:t>
            </a:r>
          </a:p>
          <a:p>
            <a:pPr lvl="1"/>
            <a:r>
              <a:rPr lang="de-DE"/>
              <a:t>Tel</a:t>
            </a:r>
          </a:p>
          <a:p>
            <a:pPr lvl="1"/>
            <a:r>
              <a:rPr lang="de-DE"/>
              <a:t>Email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7C9944F2-FD86-4151-A2A6-723200131E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6000" y="4549252"/>
            <a:ext cx="2160000" cy="95147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Person 1. Ebene + Daten 2. Ebene</a:t>
            </a:r>
          </a:p>
          <a:p>
            <a:pPr lvl="1"/>
            <a:r>
              <a:rPr lang="de-DE"/>
              <a:t>Position</a:t>
            </a:r>
          </a:p>
          <a:p>
            <a:pPr lvl="1"/>
            <a:r>
              <a:rPr lang="de-DE"/>
              <a:t>Tel</a:t>
            </a:r>
          </a:p>
          <a:p>
            <a:pPr lvl="1"/>
            <a:r>
              <a:rPr lang="de-DE"/>
              <a:t>Email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E3DB0B07-B2FD-44E7-AE7F-E163396873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2871" y="4549252"/>
            <a:ext cx="2160000" cy="9490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Person 1. Ebene + Daten 2. Ebene</a:t>
            </a:r>
          </a:p>
          <a:p>
            <a:pPr lvl="1"/>
            <a:r>
              <a:rPr lang="de-DE"/>
              <a:t>Position</a:t>
            </a:r>
          </a:p>
          <a:p>
            <a:pPr lvl="1"/>
            <a:r>
              <a:rPr lang="de-DE"/>
              <a:t>Tel</a:t>
            </a:r>
          </a:p>
          <a:p>
            <a:pPr lvl="1"/>
            <a:r>
              <a:rPr lang="de-DE"/>
              <a:t>Email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711CB934-29EE-403B-9121-D3918354E9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41607" y="4549252"/>
            <a:ext cx="2160000" cy="9490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Person 1. Ebene + Daten 2. Ebene</a:t>
            </a:r>
          </a:p>
          <a:p>
            <a:pPr lvl="1"/>
            <a:r>
              <a:rPr lang="de-DE"/>
              <a:t>Position</a:t>
            </a:r>
          </a:p>
          <a:p>
            <a:pPr lvl="1"/>
            <a:r>
              <a:rPr lang="de-DE"/>
              <a:t>Tel</a:t>
            </a:r>
          </a:p>
          <a:p>
            <a:pPr lvl="1"/>
            <a:r>
              <a:rPr lang="de-DE"/>
              <a:t>Email</a:t>
            </a:r>
          </a:p>
        </p:txBody>
      </p:sp>
      <p:pic>
        <p:nvPicPr>
          <p:cNvPr id="18" name="Logo JKU">
            <a:extLst>
              <a:ext uri="{FF2B5EF4-FFF2-40B4-BE49-F238E27FC236}">
                <a16:creationId xmlns:a16="http://schemas.microsoft.com/office/drawing/2014/main" id="{AEBF1615-4E14-466A-A4CD-98C04A4B2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7311" y="3068649"/>
            <a:ext cx="995890" cy="612000"/>
          </a:xfrm>
          <a:prstGeom prst="rect">
            <a:avLst/>
          </a:prstGeom>
        </p:spPr>
      </p:pic>
      <p:pic>
        <p:nvPicPr>
          <p:cNvPr id="26" name="Logo SPHB">
            <a:extLst>
              <a:ext uri="{FF2B5EF4-FFF2-40B4-BE49-F238E27FC236}">
                <a16:creationId xmlns:a16="http://schemas.microsoft.com/office/drawing/2014/main" id="{D09811BF-CFCD-4517-A3E7-9D550409F2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3541" y="3080334"/>
            <a:ext cx="1188000" cy="454167"/>
          </a:xfrm>
          <a:prstGeom prst="rect">
            <a:avLst/>
          </a:prstGeom>
        </p:spPr>
      </p:pic>
      <p:sp>
        <p:nvSpPr>
          <p:cNvPr id="30" name="Initiative">
            <a:extLst>
              <a:ext uri="{FF2B5EF4-FFF2-40B4-BE49-F238E27FC236}">
                <a16:creationId xmlns:a16="http://schemas.microsoft.com/office/drawing/2014/main" id="{684BB561-7E9D-4708-A838-A5551D5307E0}"/>
              </a:ext>
            </a:extLst>
          </p:cNvPr>
          <p:cNvSpPr txBox="1"/>
          <p:nvPr/>
        </p:nvSpPr>
        <p:spPr>
          <a:xfrm>
            <a:off x="3946524" y="2867518"/>
            <a:ext cx="1738659" cy="2011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100" b="0" spc="-10" baseline="0">
                <a:solidFill>
                  <a:schemeClr val="bg1"/>
                </a:solidFill>
              </a:rPr>
              <a:t>SCCH ist eine Initiative der</a:t>
            </a:r>
          </a:p>
        </p:txBody>
      </p:sp>
      <p:sp>
        <p:nvSpPr>
          <p:cNvPr id="32" name="Location">
            <a:extLst>
              <a:ext uri="{FF2B5EF4-FFF2-40B4-BE49-F238E27FC236}">
                <a16:creationId xmlns:a16="http://schemas.microsoft.com/office/drawing/2014/main" id="{B4A54F9A-A3C1-4A44-8180-B1CFFF8887A5}"/>
              </a:ext>
            </a:extLst>
          </p:cNvPr>
          <p:cNvSpPr txBox="1"/>
          <p:nvPr/>
        </p:nvSpPr>
        <p:spPr>
          <a:xfrm>
            <a:off x="6373587" y="2872257"/>
            <a:ext cx="1475486" cy="1963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100" b="0" spc="-10" baseline="0">
                <a:solidFill>
                  <a:schemeClr val="bg2"/>
                </a:solidFill>
              </a:rPr>
              <a:t>SCCH befindet sich im</a:t>
            </a:r>
          </a:p>
        </p:txBody>
      </p:sp>
    </p:spTree>
    <p:extLst>
      <p:ext uri="{BB962C8B-B14F-4D97-AF65-F5344CB8AC3E}">
        <p14:creationId xmlns:p14="http://schemas.microsoft.com/office/powerpoint/2010/main" val="243965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3192557-987B-4092-A66F-2D1A0E99A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481961"/>
            <a:ext cx="8461375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B865A3-7233-47E7-B34F-9DACCA470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175" y="3949700"/>
            <a:ext cx="11164888" cy="18192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4" name="Logo scch black">
            <a:extLst>
              <a:ext uri="{FF2B5EF4-FFF2-40B4-BE49-F238E27FC236}">
                <a16:creationId xmlns:a16="http://schemas.microsoft.com/office/drawing/2014/main" id="{71F98ADB-596B-403E-BE8A-406D136C8F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4825" y="505238"/>
            <a:ext cx="767113" cy="228704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0B8D01-B989-40C4-A10B-2EAAFDBCB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800" y="6343200"/>
            <a:ext cx="72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50">
                <a:solidFill>
                  <a:schemeClr val="tx1"/>
                </a:solidFill>
              </a:defRPr>
            </a:lvl1pPr>
          </a:lstStyle>
          <a:p>
            <a:r>
              <a:rPr lang="de-DE"/>
              <a:t>Seite </a:t>
            </a:r>
            <a:fld id="{183E6D9A-D576-4DA6-9142-6D759ECBB090}" type="slidenum">
              <a:rPr lang="de-DE" smtClean="0"/>
              <a:pPr/>
              <a:t>‹#›</a:t>
            </a:fld>
            <a:endParaRPr lang="de-DE" sz="950"/>
          </a:p>
        </p:txBody>
      </p:sp>
    </p:spTree>
    <p:extLst>
      <p:ext uri="{BB962C8B-B14F-4D97-AF65-F5344CB8AC3E}">
        <p14:creationId xmlns:p14="http://schemas.microsoft.com/office/powerpoint/2010/main" val="201830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51" r:id="rId3"/>
    <p:sldLayoutId id="2147483658" r:id="rId4"/>
    <p:sldLayoutId id="2147483653" r:id="rId5"/>
    <p:sldLayoutId id="2147483655" r:id="rId6"/>
    <p:sldLayoutId id="2147483654" r:id="rId7"/>
    <p:sldLayoutId id="2147483656" r:id="rId8"/>
    <p:sldLayoutId id="2147483657" r:id="rId9"/>
    <p:sldLayoutId id="2147483660" r:id="rId10"/>
    <p:sldLayoutId id="2147483659" r:id="rId11"/>
    <p:sldLayoutId id="2147483661" r:id="rId12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100" b="1" kern="1200" spc="-1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-144000" algn="l" defTabSz="914400" rtl="0" eaLnBrk="1" latinLnBrk="0" hangingPunct="1">
        <a:lnSpc>
          <a:spcPct val="85000"/>
        </a:lnSpc>
        <a:spcBef>
          <a:spcPts val="1700"/>
        </a:spcBef>
        <a:buFont typeface="Arial" panose="020B0604020202020204" pitchFamily="34" charset="0"/>
        <a:buChar char="•"/>
        <a:defRPr sz="1900" kern="1200" spc="-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44000" algn="l" defTabSz="914400" rtl="0" eaLnBrk="1" latinLnBrk="0" hangingPunct="1">
        <a:lnSpc>
          <a:spcPct val="85000"/>
        </a:lnSpc>
        <a:spcBef>
          <a:spcPts val="640"/>
        </a:spcBef>
        <a:buFont typeface="Arial" panose="020B0604020202020204" pitchFamily="34" charset="0"/>
        <a:buChar char="•"/>
        <a:defRPr sz="1600" kern="1200" spc="-10" baseline="0">
          <a:solidFill>
            <a:schemeClr val="tx1"/>
          </a:solidFill>
          <a:latin typeface="+mn-lt"/>
          <a:ea typeface="+mn-ea"/>
          <a:cs typeface="+mn-cs"/>
        </a:defRPr>
      </a:lvl2pPr>
      <a:lvl3pPr marL="770400" indent="-144000" algn="l" defTabSz="914400" rtl="0" eaLnBrk="1" latinLnBrk="0" hangingPunct="1">
        <a:lnSpc>
          <a:spcPct val="85000"/>
        </a:lnSpc>
        <a:spcBef>
          <a:spcPts val="500"/>
        </a:spcBef>
        <a:buFont typeface="Arial" panose="020B0604020202020204" pitchFamily="34" charset="0"/>
        <a:buChar char="•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3pPr>
      <a:lvl4pPr marL="1083600" indent="-144000" algn="l" defTabSz="914400" rtl="0" eaLnBrk="1" latinLnBrk="0" hangingPunct="1">
        <a:lnSpc>
          <a:spcPct val="85000"/>
        </a:lnSpc>
        <a:spcBef>
          <a:spcPts val="500"/>
        </a:spcBef>
        <a:buFont typeface="Arial" panose="020B0604020202020204" pitchFamily="34" charset="0"/>
        <a:buChar char="•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4pPr>
      <a:lvl5pPr marL="1396800" indent="-144000" algn="l" defTabSz="914400" rtl="0" eaLnBrk="1" latinLnBrk="0" hangingPunct="1">
        <a:lnSpc>
          <a:spcPct val="85000"/>
        </a:lnSpc>
        <a:spcBef>
          <a:spcPts val="500"/>
        </a:spcBef>
        <a:buFont typeface="Arial" panose="020B0604020202020204" pitchFamily="34" charset="0"/>
        <a:buChar char="•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9" pos="7355">
          <p15:clr>
            <a:srgbClr val="F26B43"/>
          </p15:clr>
        </p15:guide>
        <p15:guide id="15" pos="3840">
          <p15:clr>
            <a:srgbClr val="F26B43"/>
          </p15:clr>
        </p15:guide>
        <p15:guide id="16" orient="horz" pos="323">
          <p15:clr>
            <a:srgbClr val="F26B43"/>
          </p15:clr>
        </p15:guide>
        <p15:guide id="17" orient="horz" pos="2160">
          <p15:clr>
            <a:srgbClr val="F26B43"/>
          </p15:clr>
        </p15:guide>
        <p15:guide id="18" orient="horz" pos="3634">
          <p15:clr>
            <a:srgbClr val="F26B43"/>
          </p15:clr>
        </p15:guide>
        <p15:guide id="19" orient="horz" pos="7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scch.at/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png"/><Relationship Id="rId3" Type="http://schemas.openxmlformats.org/officeDocument/2006/relationships/image" Target="../media/image25.jpeg"/><Relationship Id="rId21" Type="http://schemas.openxmlformats.org/officeDocument/2006/relationships/image" Target="../media/image43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26.jpeg"/><Relationship Id="rId5" Type="http://schemas.openxmlformats.org/officeDocument/2006/relationships/image" Target="../media/image46.png"/><Relationship Id="rId10" Type="http://schemas.openxmlformats.org/officeDocument/2006/relationships/image" Target="../media/image50.jpeg"/><Relationship Id="rId4" Type="http://schemas.openxmlformats.org/officeDocument/2006/relationships/image" Target="../media/image45.png"/><Relationship Id="rId9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2.jpe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gif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13" Type="http://schemas.openxmlformats.org/officeDocument/2006/relationships/image" Target="../media/image78.png"/><Relationship Id="rId18" Type="http://schemas.openxmlformats.org/officeDocument/2006/relationships/image" Target="../media/image83.jpe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69.jp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11" Type="http://schemas.openxmlformats.org/officeDocument/2006/relationships/image" Target="../media/image76.png"/><Relationship Id="rId5" Type="http://schemas.openxmlformats.org/officeDocument/2006/relationships/image" Target="../media/image72.png"/><Relationship Id="rId15" Type="http://schemas.openxmlformats.org/officeDocument/2006/relationships/image" Target="../media/image80.png"/><Relationship Id="rId10" Type="http://schemas.openxmlformats.org/officeDocument/2006/relationships/image" Target="../media/image75.jpeg"/><Relationship Id="rId19" Type="http://schemas.openxmlformats.org/officeDocument/2006/relationships/image" Target="../media/image84.png"/><Relationship Id="rId4" Type="http://schemas.openxmlformats.org/officeDocument/2006/relationships/image" Target="../media/image71.jpg"/><Relationship Id="rId9" Type="http://schemas.openxmlformats.org/officeDocument/2006/relationships/image" Target="../media/image22.png"/><Relationship Id="rId1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4" descr="Logos - open4innov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EF669003-75D6-D4C8-ED1F-2C8D82C5D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2000" cy="6858000"/>
          </a:xfrm>
          <a:prstGeom prst="rect">
            <a:avLst/>
          </a:prstGeom>
        </p:spPr>
      </p:pic>
      <p:sp>
        <p:nvSpPr>
          <p:cNvPr id="24" name="Titel 2">
            <a:extLst>
              <a:ext uri="{FF2B5EF4-FFF2-40B4-BE49-F238E27FC236}">
                <a16:creationId xmlns:a16="http://schemas.microsoft.com/office/drawing/2014/main" id="{E1789173-D251-E18A-9B5E-A0E4FD63C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12" y="3430626"/>
            <a:ext cx="7560000" cy="1224000"/>
          </a:xfrm>
        </p:spPr>
        <p:txBody>
          <a:bodyPr/>
          <a:lstStyle/>
          <a:p>
            <a:r>
              <a:rPr lang="de-DE">
                <a:solidFill>
                  <a:schemeClr val="accent1"/>
                </a:solidFill>
              </a:rPr>
              <a:t>INTEGRATE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5B43891C-A9BC-D335-4D66-1E2F4D9E9E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8789" y="4654626"/>
            <a:ext cx="7787872" cy="823118"/>
          </a:xfrm>
        </p:spPr>
        <p:txBody>
          <a:bodyPr/>
          <a:lstStyle/>
          <a:p>
            <a:r>
              <a:rPr lang="en-US" sz="3000" b="1"/>
              <a:t>Competence Center </a:t>
            </a:r>
            <a:br>
              <a:rPr lang="en-US" sz="3000" b="1"/>
            </a:br>
            <a:r>
              <a:rPr lang="en-US" sz="3000" b="1"/>
              <a:t>for </a:t>
            </a:r>
            <a:r>
              <a:rPr lang="en-US" sz="3000" b="1" i="1"/>
              <a:t>Integrated Software and AI Systems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9FCAA64A-1B97-8A3A-3391-FE57E752C5B8}"/>
              </a:ext>
            </a:extLst>
          </p:cNvPr>
          <p:cNvSpPr txBox="1">
            <a:spLocks/>
          </p:cNvSpPr>
          <p:nvPr/>
        </p:nvSpPr>
        <p:spPr>
          <a:xfrm>
            <a:off x="1187788" y="5549751"/>
            <a:ext cx="7272805" cy="117284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-144000" algn="l" defTabSz="914400" rtl="0" eaLnBrk="1" latinLnBrk="0" hangingPunct="1">
              <a:lnSpc>
                <a:spcPct val="85000"/>
              </a:lnSpc>
              <a:spcBef>
                <a:spcPts val="1700"/>
              </a:spcBef>
              <a:buFont typeface="Arial" panose="020B0604020202020204" pitchFamily="34" charset="0"/>
              <a:buChar char="•"/>
              <a:defRPr sz="19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44000" algn="l" defTabSz="914400" rtl="0" eaLnBrk="1" latinLnBrk="0" hangingPunct="1">
              <a:lnSpc>
                <a:spcPct val="85000"/>
              </a:lnSpc>
              <a:spcBef>
                <a:spcPts val="640"/>
              </a:spcBef>
              <a:buFont typeface="Arial" panose="020B0604020202020204" pitchFamily="34" charset="0"/>
              <a:buChar char="•"/>
              <a:defRPr sz="16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0400" indent="-144000" algn="l" defTabSz="914400" rtl="0" eaLnBrk="1" latinLnBrk="0" hangingPunct="1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3600" indent="-144000" algn="l" defTabSz="914400" rtl="0" eaLnBrk="1" latinLnBrk="0" hangingPunct="1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96800" indent="-144000" algn="l" defTabSz="914400" rtl="0" eaLnBrk="1" latinLnBrk="0" hangingPunct="1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de-DE" sz="1200">
                <a:hlinkClick r:id="rId3"/>
              </a:rPr>
              <a:t>www.scch.at</a:t>
            </a:r>
            <a:r>
              <a:rPr lang="de-DE" sz="1200"/>
              <a:t> </a:t>
            </a:r>
            <a:br>
              <a:rPr lang="de-DE" sz="1200"/>
            </a:br>
            <a:endParaRPr lang="de-DE">
              <a:cs typeface="Arial"/>
            </a:endParaRPr>
          </a:p>
          <a:p>
            <a:pPr indent="0">
              <a:buFont typeface="Arial" panose="020B0604020202020204" pitchFamily="34" charset="0"/>
              <a:buNone/>
            </a:pPr>
            <a:endParaRPr lang="de-DE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32A71EB4-5544-5FFE-5A26-FFF67E561E58}"/>
              </a:ext>
            </a:extLst>
          </p:cNvPr>
          <p:cNvGrpSpPr/>
          <p:nvPr/>
        </p:nvGrpSpPr>
        <p:grpSpPr>
          <a:xfrm>
            <a:off x="10655189" y="4611651"/>
            <a:ext cx="1270699" cy="724299"/>
            <a:chOff x="10298447" y="5761524"/>
            <a:chExt cx="1343266" cy="763820"/>
          </a:xfrm>
        </p:grpSpPr>
        <p:sp>
          <p:nvSpPr>
            <p:cNvPr id="29" name="Text Box 7">
              <a:extLst>
                <a:ext uri="{FF2B5EF4-FFF2-40B4-BE49-F238E27FC236}">
                  <a16:creationId xmlns:a16="http://schemas.microsoft.com/office/drawing/2014/main" id="{2C4DF33D-7AEF-5F4D-1E47-4EEB9DA9E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98447" y="5761524"/>
              <a:ext cx="1343266" cy="244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9E171B"/>
                </a:buClr>
                <a:buFont typeface="Symbol" pitchFamily="18" charset="2"/>
                <a:buChar char="¨"/>
                <a:defRPr kumimoj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9E171B"/>
                </a:buClr>
                <a:buFont typeface="Symbol" pitchFamily="18" charset="2"/>
                <a:buChar char="¨"/>
                <a:defRPr kumimoj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9E171B"/>
                </a:buClr>
                <a:buFont typeface="Symbol" pitchFamily="18" charset="2"/>
                <a:buChar char="¨"/>
                <a:defRPr kumimoj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9E171B"/>
                </a:buClr>
                <a:buFont typeface="Symbol" pitchFamily="18" charset="2"/>
                <a:buChar char="¨"/>
                <a:defRPr kumimoj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kumimoji="0" lang="de-DE" sz="700">
                  <a:cs typeface="+mn-cs"/>
                </a:rPr>
                <a:t>SCCH </a:t>
              </a:r>
              <a:r>
                <a:rPr kumimoji="0" lang="de-DE" sz="700" err="1">
                  <a:cs typeface="+mn-cs"/>
                </a:rPr>
                <a:t>is</a:t>
              </a:r>
              <a:r>
                <a:rPr kumimoji="0" lang="de-DE" sz="700">
                  <a:cs typeface="+mn-cs"/>
                </a:rPr>
                <a:t> an initiative </a:t>
              </a:r>
              <a:r>
                <a:rPr kumimoji="0" lang="de-DE" sz="700" err="1">
                  <a:cs typeface="+mn-cs"/>
                </a:rPr>
                <a:t>of</a:t>
              </a:r>
              <a:endParaRPr kumimoji="0" lang="en-US" sz="700">
                <a:cs typeface="+mn-cs"/>
              </a:endParaRPr>
            </a:p>
          </p:txBody>
        </p:sp>
        <p:pic>
          <p:nvPicPr>
            <p:cNvPr id="30" name="Picture 9">
              <a:extLst>
                <a:ext uri="{FF2B5EF4-FFF2-40B4-BE49-F238E27FC236}">
                  <a16:creationId xmlns:a16="http://schemas.microsoft.com/office/drawing/2014/main" id="{514D6C71-8CCD-DF2B-8FBE-FEA0C40BF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6813" y="5957921"/>
              <a:ext cx="1181889" cy="567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AutoShape 4" descr="Logos - open4innovation">
            <a:extLst>
              <a:ext uri="{FF2B5EF4-FFF2-40B4-BE49-F238E27FC236}">
                <a16:creationId xmlns:a16="http://schemas.microsoft.com/office/drawing/2014/main" id="{6B2135B2-FFB5-252C-9E90-4C43AA206E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7" descr="Bundesministerium für Digitalisierung und Wirtschaftsstandort">
            <a:extLst>
              <a:ext uri="{FF2B5EF4-FFF2-40B4-BE49-F238E27FC236}">
                <a16:creationId xmlns:a16="http://schemas.microsoft.com/office/drawing/2014/main" id="{62CEE146-16EB-CEB0-2FF8-8C28C702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184" y="5164161"/>
            <a:ext cx="1464025" cy="52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 descr="Logos - open4innovation">
            <a:extLst>
              <a:ext uri="{FF2B5EF4-FFF2-40B4-BE49-F238E27FC236}">
                <a16:creationId xmlns:a16="http://schemas.microsoft.com/office/drawing/2014/main" id="{FF197C6B-3C50-1EA6-4AC6-E0981DFA8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308" y="5926701"/>
            <a:ext cx="1836851" cy="6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CCE1905-4C6D-2DAB-16FD-8196438414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582" y="3988729"/>
            <a:ext cx="1529620" cy="319175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453A8D48-62D2-2197-C988-7CA6B72DE8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429" y="2783592"/>
            <a:ext cx="1223999" cy="1223999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BFBB26F-544F-9456-87B6-F818127D8F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90" y="4520022"/>
            <a:ext cx="1164192" cy="46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4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AC35C-C589-7FC5-1A30-774B723E8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34" y="405105"/>
            <a:ext cx="11174400" cy="864000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CantorNet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6C24D-64BD-2C0D-642C-70FC1512DB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7485" y="1194864"/>
            <a:ext cx="11176838" cy="1270045"/>
          </a:xfrm>
        </p:spPr>
        <p:txBody>
          <a:bodyPr/>
          <a:lstStyle/>
          <a:p>
            <a:r>
              <a:rPr lang="en-GB" sz="2800" dirty="0"/>
              <a:t>Inspired by the construction of the Cantor set.</a:t>
            </a:r>
          </a:p>
          <a:p>
            <a:pPr lvl="1"/>
            <a:r>
              <a:rPr lang="en-US" sz="2400" dirty="0"/>
              <a:t>Two ReLU nets with </a:t>
            </a:r>
            <a:r>
              <a:rPr lang="en-GB" sz="2400" dirty="0"/>
              <a:t>O(k) and O(2^k) neurons. </a:t>
            </a:r>
          </a:p>
          <a:p>
            <a:pPr lvl="1"/>
            <a:r>
              <a:rPr lang="en-GB" sz="2400" dirty="0"/>
              <a:t>Same decision boundary.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F049AF-BA74-B737-1AF9-70CA0D5B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97" y="3777670"/>
            <a:ext cx="6033144" cy="2427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4BC7BC-C411-B3E8-4590-8E57640FDD36}"/>
              </a:ext>
            </a:extLst>
          </p:cNvPr>
          <p:cNvSpPr txBox="1"/>
          <p:nvPr/>
        </p:nvSpPr>
        <p:spPr>
          <a:xfrm>
            <a:off x="6232849" y="4135372"/>
            <a:ext cx="5949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measure local </a:t>
            </a:r>
            <a:r>
              <a:rPr lang="en-US" sz="2400" b="1" dirty="0"/>
              <a:t>deviations from convexity</a:t>
            </a:r>
            <a:r>
              <a:rPr lang="en-US" sz="2400" dirty="0"/>
              <a:t> in the activation space</a:t>
            </a:r>
            <a:endParaRPr lang="en-GB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34E4CC-B765-1892-639F-34F361C9D8E8}"/>
              </a:ext>
            </a:extLst>
          </p:cNvPr>
          <p:cNvGrpSpPr/>
          <p:nvPr/>
        </p:nvGrpSpPr>
        <p:grpSpPr>
          <a:xfrm>
            <a:off x="6232849" y="6076995"/>
            <a:ext cx="5812971" cy="369332"/>
            <a:chOff x="5225143" y="6064177"/>
            <a:chExt cx="6895323" cy="369332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784E7B5D-285C-E9E3-EF01-D3D89417A4DC}"/>
                </a:ext>
              </a:extLst>
            </p:cNvPr>
            <p:cNvSpPr/>
            <p:nvPr/>
          </p:nvSpPr>
          <p:spPr>
            <a:xfrm>
              <a:off x="5225143" y="6201470"/>
              <a:ext cx="765110" cy="94746"/>
            </a:xfrm>
            <a:prstGeom prst="rightArrow">
              <a:avLst/>
            </a:prstGeom>
            <a:solidFill>
              <a:schemeClr val="bg1"/>
            </a:solidFill>
            <a:ln w="66675"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DD5ED9-239F-7E1D-276E-1BEBB90EE98A}"/>
                </a:ext>
              </a:extLst>
            </p:cNvPr>
            <p:cNvSpPr txBox="1"/>
            <p:nvPr/>
          </p:nvSpPr>
          <p:spPr>
            <a:xfrm>
              <a:off x="5990253" y="6064177"/>
              <a:ext cx="6130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On Space Folds of ReLU Networks. ICLR 2025?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B0688D3-2999-FD9C-0791-114F90CB8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172" y="293841"/>
            <a:ext cx="1561624" cy="71216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75A114C-FFCA-56E0-8792-62465201DDF1}"/>
              </a:ext>
            </a:extLst>
          </p:cNvPr>
          <p:cNvGrpSpPr/>
          <p:nvPr/>
        </p:nvGrpSpPr>
        <p:grpSpPr>
          <a:xfrm>
            <a:off x="288667" y="2966272"/>
            <a:ext cx="11372334" cy="461665"/>
            <a:chOff x="183405" y="3141705"/>
            <a:chExt cx="11372334" cy="461665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D63212D5-678A-EB33-DDEF-3F2DD554BA7F}"/>
                </a:ext>
              </a:extLst>
            </p:cNvPr>
            <p:cNvSpPr/>
            <p:nvPr/>
          </p:nvSpPr>
          <p:spPr>
            <a:xfrm rot="10800000">
              <a:off x="10910728" y="3334254"/>
              <a:ext cx="645011" cy="94746"/>
            </a:xfrm>
            <a:prstGeom prst="rightArrow">
              <a:avLst/>
            </a:prstGeom>
            <a:solidFill>
              <a:schemeClr val="bg1"/>
            </a:solidFill>
            <a:ln w="66675"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19A072-73EB-865F-8800-00700DFD3AD6}"/>
                </a:ext>
              </a:extLst>
            </p:cNvPr>
            <p:cNvSpPr txBox="1"/>
            <p:nvPr/>
          </p:nvSpPr>
          <p:spPr>
            <a:xfrm>
              <a:off x="892568" y="3141705"/>
              <a:ext cx="10276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 Sandbox for studying topological and geometrical complexity measures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2441FFA1-8DF3-050F-09CC-50D60EEBFF6A}"/>
                </a:ext>
              </a:extLst>
            </p:cNvPr>
            <p:cNvSpPr/>
            <p:nvPr/>
          </p:nvSpPr>
          <p:spPr>
            <a:xfrm>
              <a:off x="183405" y="3341943"/>
              <a:ext cx="645011" cy="94746"/>
            </a:xfrm>
            <a:prstGeom prst="rightArrow">
              <a:avLst/>
            </a:prstGeom>
            <a:solidFill>
              <a:schemeClr val="bg1"/>
            </a:solidFill>
            <a:ln w="66675"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556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5560F-F094-BBFD-4B34-DA42C61B1F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35999" y="5044203"/>
            <a:ext cx="2498357" cy="951477"/>
          </a:xfrm>
        </p:spPr>
        <p:txBody>
          <a:bodyPr/>
          <a:lstStyle/>
          <a:p>
            <a:r>
              <a:rPr lang="de-AT" sz="2000" dirty="0"/>
              <a:t>Robert Wille</a:t>
            </a:r>
          </a:p>
          <a:p>
            <a:r>
              <a:rPr lang="de-AT" sz="2000" b="0" dirty="0"/>
              <a:t>CSO</a:t>
            </a:r>
          </a:p>
          <a:p>
            <a:r>
              <a:rPr lang="de-AT" sz="2000" b="0" dirty="0"/>
              <a:t>robert.wille@scch.at</a:t>
            </a:r>
            <a:endParaRPr lang="en-US" sz="2000" b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7D989C-339F-7926-A416-E7607D0745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5018" y="4969558"/>
            <a:ext cx="2772615" cy="949095"/>
          </a:xfrm>
        </p:spPr>
        <p:txBody>
          <a:bodyPr/>
          <a:lstStyle/>
          <a:p>
            <a:r>
              <a:rPr lang="de-AT" sz="2000" dirty="0"/>
              <a:t>Markus Manz</a:t>
            </a:r>
          </a:p>
          <a:p>
            <a:r>
              <a:rPr lang="de-AT" sz="2000" b="0" dirty="0"/>
              <a:t>CEO</a:t>
            </a:r>
          </a:p>
          <a:p>
            <a:r>
              <a:rPr lang="de-AT" sz="2000" b="0" dirty="0"/>
              <a:t>markus.manz@scch.at</a:t>
            </a:r>
            <a:endParaRPr lang="en-US" sz="2000" b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3690F2-630B-9EEB-5F73-3862F9BCE4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35999" y="3868314"/>
            <a:ext cx="6056853" cy="655128"/>
          </a:xfrm>
        </p:spPr>
        <p:txBody>
          <a:bodyPr/>
          <a:lstStyle/>
          <a:p>
            <a:r>
              <a:rPr lang="en-GB" sz="2000" dirty="0"/>
              <a:t>https://www.scch.at/scch/team</a:t>
            </a:r>
          </a:p>
        </p:txBody>
      </p:sp>
    </p:spTree>
    <p:extLst>
      <p:ext uri="{BB962C8B-B14F-4D97-AF65-F5344CB8AC3E}">
        <p14:creationId xmlns:p14="http://schemas.microsoft.com/office/powerpoint/2010/main" val="1672020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F1FA27-115B-30AC-BF72-D83A2B8F0B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5999" y="1248567"/>
            <a:ext cx="3917455" cy="951478"/>
          </a:xfrm>
        </p:spPr>
        <p:txBody>
          <a:bodyPr/>
          <a:lstStyle/>
          <a:p>
            <a:r>
              <a:rPr lang="de-AT" sz="2000" dirty="0"/>
              <a:t>Lukas Fischer</a:t>
            </a:r>
          </a:p>
          <a:p>
            <a:r>
              <a:rPr lang="de-AT" sz="2000" b="0" dirty="0"/>
              <a:t>Research Manager Data Science</a:t>
            </a:r>
          </a:p>
          <a:p>
            <a:r>
              <a:rPr lang="de-AT" sz="2000" b="0" dirty="0"/>
              <a:t>lukas.fischer@scch.at</a:t>
            </a:r>
            <a:endParaRPr lang="en-US" sz="20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9AAC9-D612-2851-7581-32CD37FF6A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5018" y="1248567"/>
            <a:ext cx="3917456" cy="949096"/>
          </a:xfrm>
        </p:spPr>
        <p:txBody>
          <a:bodyPr/>
          <a:lstStyle/>
          <a:p>
            <a:r>
              <a:rPr lang="de-AT" sz="2000" dirty="0"/>
              <a:t>Volkmar Wieser</a:t>
            </a:r>
          </a:p>
          <a:p>
            <a:r>
              <a:rPr lang="de-AT" sz="2000" b="0" dirty="0"/>
              <a:t>Area Manager Data Science</a:t>
            </a:r>
          </a:p>
          <a:p>
            <a:r>
              <a:rPr lang="de-AT" sz="2000" b="0" dirty="0"/>
              <a:t>volkmar.wieser@scch.at</a:t>
            </a:r>
            <a:endParaRPr lang="en-US" sz="20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5560F-F094-BBFD-4B34-DA42C61B1F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35999" y="4549252"/>
            <a:ext cx="2498357" cy="951477"/>
          </a:xfrm>
        </p:spPr>
        <p:txBody>
          <a:bodyPr/>
          <a:lstStyle/>
          <a:p>
            <a:r>
              <a:rPr lang="de-AT" sz="2000" dirty="0"/>
              <a:t>Robert Wille</a:t>
            </a:r>
          </a:p>
          <a:p>
            <a:r>
              <a:rPr lang="de-AT" sz="2000" b="0" dirty="0"/>
              <a:t>CSO</a:t>
            </a:r>
          </a:p>
          <a:p>
            <a:r>
              <a:rPr lang="de-AT" sz="2000" b="0" dirty="0"/>
              <a:t>robert.wille@scch.at</a:t>
            </a:r>
            <a:endParaRPr lang="en-US" sz="2000" b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7D989C-339F-7926-A416-E7607D0745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5018" y="4474607"/>
            <a:ext cx="2772615" cy="949095"/>
          </a:xfrm>
        </p:spPr>
        <p:txBody>
          <a:bodyPr/>
          <a:lstStyle/>
          <a:p>
            <a:r>
              <a:rPr lang="de-AT" sz="2000" dirty="0"/>
              <a:t>Markus Manz</a:t>
            </a:r>
          </a:p>
          <a:p>
            <a:r>
              <a:rPr lang="de-AT" sz="2000" b="0" dirty="0"/>
              <a:t>CEO</a:t>
            </a:r>
          </a:p>
          <a:p>
            <a:r>
              <a:rPr lang="de-AT" sz="2000" b="0" dirty="0"/>
              <a:t>markus.manz@scch.at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75601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>
            <a:extLst>
              <a:ext uri="{FF2B5EF4-FFF2-40B4-BE49-F238E27FC236}">
                <a16:creationId xmlns:a16="http://schemas.microsoft.com/office/drawing/2014/main" id="{5DF98835-FA09-45A4-BDB2-643FBF7EF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7" r="18519" b="7512"/>
          <a:stretch/>
        </p:blipFill>
        <p:spPr>
          <a:xfrm>
            <a:off x="2505410" y="67134"/>
            <a:ext cx="6328199" cy="656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B4C493-0D7A-DC84-1F5C-654FBC07B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cs typeface="Arial"/>
              </a:rPr>
              <a:t>Area 0: </a:t>
            </a:r>
            <a:r>
              <a:rPr lang="en-US" sz="3200" dirty="0">
                <a:solidFill>
                  <a:schemeClr val="accent1"/>
                </a:solidFill>
                <a:cs typeface="Arial"/>
              </a:rPr>
              <a:t>Emerging Technologies</a:t>
            </a:r>
            <a:br>
              <a:rPr lang="en-US" dirty="0">
                <a:solidFill>
                  <a:schemeClr val="accent1"/>
                </a:solidFill>
                <a:cs typeface="Arial"/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973A0E1-C109-FB0A-C91A-005CF1EF9AD8}"/>
              </a:ext>
            </a:extLst>
          </p:cNvPr>
          <p:cNvSpPr/>
          <p:nvPr/>
        </p:nvSpPr>
        <p:spPr>
          <a:xfrm>
            <a:off x="3901828" y="4128520"/>
            <a:ext cx="1828800" cy="18288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expECT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Experimenting with Emerging Computing Technologies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03095E-E0DF-7328-9AD7-15AC2F49D702}"/>
              </a:ext>
            </a:extLst>
          </p:cNvPr>
          <p:cNvSpPr/>
          <p:nvPr/>
        </p:nvSpPr>
        <p:spPr>
          <a:xfrm>
            <a:off x="6108650" y="4115267"/>
            <a:ext cx="1828800" cy="1828800"/>
          </a:xfrm>
          <a:prstGeom prst="ellipse">
            <a:avLst/>
          </a:prstGeom>
          <a:noFill/>
          <a:ln w="63500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strECT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Strategic Research on Emerging Computing Technologies</a:t>
            </a:r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53736A3C-81AD-404A-88BD-209DD484A6B3}"/>
              </a:ext>
            </a:extLst>
          </p:cNvPr>
          <p:cNvSpPr txBox="1">
            <a:spLocks/>
          </p:cNvSpPr>
          <p:nvPr/>
        </p:nvSpPr>
        <p:spPr>
          <a:xfrm>
            <a:off x="11171388" y="6306072"/>
            <a:ext cx="765855" cy="41033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-144000" algn="l" defTabSz="914400" rtl="0" eaLnBrk="1" latinLnBrk="0" hangingPunct="1">
              <a:lnSpc>
                <a:spcPct val="85000"/>
              </a:lnSpc>
              <a:spcBef>
                <a:spcPts val="1700"/>
              </a:spcBef>
              <a:buFont typeface="Arial" panose="020B0604020202020204" pitchFamily="34" charset="0"/>
              <a:buChar char="•"/>
              <a:defRPr sz="19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44000" algn="l" defTabSz="914400" rtl="0" eaLnBrk="1" latinLnBrk="0" hangingPunct="1">
              <a:lnSpc>
                <a:spcPct val="85000"/>
              </a:lnSpc>
              <a:spcBef>
                <a:spcPts val="640"/>
              </a:spcBef>
              <a:buFont typeface="Arial" panose="020B0604020202020204" pitchFamily="34" charset="0"/>
              <a:buChar char="•"/>
              <a:defRPr sz="16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0400" indent="-144000" algn="l" defTabSz="914400" rtl="0" eaLnBrk="1" latinLnBrk="0" hangingPunct="1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3600" indent="-144000" algn="l" defTabSz="914400" rtl="0" eaLnBrk="1" latinLnBrk="0" hangingPunct="1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96800" indent="-144000" algn="l" defTabSz="914400" rtl="0" eaLnBrk="1" latinLnBrk="0" hangingPunct="1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1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07C5B3F-3AEE-4D79-8C51-29E01CED8DAC}" type="slidenum">
              <a:rPr kumimoji="0" lang="en-US" sz="1400" b="0" i="0" u="none" strike="noStrike" kern="1200" cap="none" spc="-10" normalizeH="0" baseline="0" noProof="0" smtClean="0">
                <a:ln>
                  <a:noFill/>
                </a:ln>
                <a:solidFill>
                  <a:srgbClr val="00E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ts val="17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-10" normalizeH="0" baseline="0" noProof="0">
              <a:ln>
                <a:noFill/>
              </a:ln>
              <a:solidFill>
                <a:srgbClr val="00E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1629648-458D-478A-A241-FE26DF3C5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329" y="6369195"/>
            <a:ext cx="2059576" cy="2972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88635EB-5FA3-2F3A-D550-BCD970B3327C}"/>
              </a:ext>
            </a:extLst>
          </p:cNvPr>
          <p:cNvGrpSpPr/>
          <p:nvPr/>
        </p:nvGrpSpPr>
        <p:grpSpPr>
          <a:xfrm>
            <a:off x="254757" y="4526579"/>
            <a:ext cx="2770958" cy="2019728"/>
            <a:chOff x="5453710" y="3935299"/>
            <a:chExt cx="2770958" cy="2019728"/>
          </a:xfrm>
        </p:grpSpPr>
        <p:pic>
          <p:nvPicPr>
            <p:cNvPr id="7" name="Picture 6" descr="A picture containing invertebrate, dark, light, jellyfish&#10;&#10;Description automatically generated">
              <a:extLst>
                <a:ext uri="{FF2B5EF4-FFF2-40B4-BE49-F238E27FC236}">
                  <a16:creationId xmlns:a16="http://schemas.microsoft.com/office/drawing/2014/main" id="{9C431C2E-6B69-47BF-83B3-F2DE1517D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66" t="13524" r="11748" b="16762"/>
            <a:stretch/>
          </p:blipFill>
          <p:spPr>
            <a:xfrm>
              <a:off x="6076361" y="3935299"/>
              <a:ext cx="990285" cy="1097208"/>
            </a:xfrm>
            <a:prstGeom prst="rect">
              <a:avLst/>
            </a:prstGeom>
          </p:spPr>
        </p:pic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9F2B6C11-74E6-44CB-8B14-83E929A7C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73287" y="4561703"/>
              <a:ext cx="1493359" cy="473504"/>
            </a:xfrm>
            <a:prstGeom prst="rect">
              <a:avLst/>
            </a:prstGeom>
          </p:spPr>
        </p:pic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B868F1E-E20E-4065-A2ED-D69AF3CF1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710" y="5091027"/>
              <a:ext cx="2770958" cy="8640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C066834-C113-9977-276E-7E8DF6F21888}"/>
              </a:ext>
            </a:extLst>
          </p:cNvPr>
          <p:cNvSpPr txBox="1"/>
          <p:nvPr/>
        </p:nvSpPr>
        <p:spPr>
          <a:xfrm>
            <a:off x="0" y="1057012"/>
            <a:ext cx="603690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Quantum Computing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characterize promising use cases for existing and future quantum processing units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develop algorithmic solutions for promising use cases using hybrid quantum-classical algorithms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Contact</a:t>
            </a:r>
            <a:r>
              <a:rPr lang="en-GB" dirty="0"/>
              <a:t>: Prof. </a:t>
            </a:r>
            <a:r>
              <a:rPr lang="en-GB" dirty="0" err="1"/>
              <a:t>Dr.</a:t>
            </a:r>
            <a:r>
              <a:rPr lang="en-GB" dirty="0"/>
              <a:t> Robert Wille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CDC3A-9F25-86B9-23E2-5E9BA4288DED}"/>
              </a:ext>
            </a:extLst>
          </p:cNvPr>
          <p:cNvSpPr txBox="1"/>
          <p:nvPr/>
        </p:nvSpPr>
        <p:spPr>
          <a:xfrm>
            <a:off x="6076362" y="1057012"/>
            <a:ext cx="603690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dirty="0"/>
              <a:t>Neuromorphic Computing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Spiking-based sampling and learning as a key technology for highly efficient AI on edge devices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well-suited for medical imaging and early diagnosis in healthcare</a:t>
            </a:r>
            <a:endParaRPr lang="en-GB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Contact</a:t>
            </a:r>
            <a:r>
              <a:rPr lang="en-GB" dirty="0"/>
              <a:t>: Priv.-Doz. </a:t>
            </a:r>
            <a:r>
              <a:rPr lang="en-GB" dirty="0" err="1"/>
              <a:t>Dr.</a:t>
            </a:r>
            <a:r>
              <a:rPr lang="en-GB" dirty="0"/>
              <a:t> Bernhard Moser</a:t>
            </a:r>
            <a:r>
              <a:rPr lang="en-GB" sz="2400" dirty="0"/>
              <a:t> 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1A5CB6-F5EA-A261-6A74-9198CC2F6DDB}"/>
              </a:ext>
            </a:extLst>
          </p:cNvPr>
          <p:cNvGrpSpPr/>
          <p:nvPr/>
        </p:nvGrpSpPr>
        <p:grpSpPr>
          <a:xfrm>
            <a:off x="9303602" y="5034374"/>
            <a:ext cx="2250713" cy="483697"/>
            <a:chOff x="5775649" y="1584659"/>
            <a:chExt cx="2481943" cy="53339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9C0222-7BA0-8E07-2508-F5CD6E6D9F7D}"/>
                </a:ext>
              </a:extLst>
            </p:cNvPr>
            <p:cNvSpPr/>
            <p:nvPr/>
          </p:nvSpPr>
          <p:spPr>
            <a:xfrm>
              <a:off x="5775649" y="1584659"/>
              <a:ext cx="2481943" cy="533390"/>
            </a:xfrm>
            <a:prstGeom prst="rect">
              <a:avLst/>
            </a:prstGeom>
            <a:solidFill>
              <a:schemeClr val="tx1"/>
            </a:solidFill>
            <a:ln w="66675"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cs typeface="Arial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E3DF54-C546-6099-0EBD-AD3ACC226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382" y="1665900"/>
              <a:ext cx="2276475" cy="342900"/>
            </a:xfrm>
            <a:prstGeom prst="rect">
              <a:avLst/>
            </a:prstGeom>
          </p:spPr>
        </p:pic>
      </p:grpSp>
      <p:pic>
        <p:nvPicPr>
          <p:cNvPr id="12" name="Picture 11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FFE4A285-2CD7-5BAD-0DD5-6507B1E86D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6" y="3113897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B4C493-0D7A-DC84-1F5C-654FBC07B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cs typeface="Arial"/>
              </a:rPr>
              <a:t>Area 1: Data and AI Modeling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973A0E1-C109-FB0A-C91A-005CF1EF9AD8}"/>
              </a:ext>
            </a:extLst>
          </p:cNvPr>
          <p:cNvSpPr/>
          <p:nvPr/>
        </p:nvSpPr>
        <p:spPr>
          <a:xfrm>
            <a:off x="120500" y="3204432"/>
            <a:ext cx="1828800" cy="18288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DANTE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 Centric AI Engineering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6B53BB8-712F-8071-D9EB-0B9781019496}"/>
              </a:ext>
            </a:extLst>
          </p:cNvPr>
          <p:cNvSpPr/>
          <p:nvPr/>
        </p:nvSpPr>
        <p:spPr>
          <a:xfrm>
            <a:off x="1349738" y="1375632"/>
            <a:ext cx="1828800" cy="18288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AIPRA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AI-Assisted Prescriptive Analytics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14CD8A4-E4F5-D0BA-A802-5B5BB48D3EF2}"/>
              </a:ext>
            </a:extLst>
          </p:cNvPr>
          <p:cNvSpPr/>
          <p:nvPr/>
        </p:nvSpPr>
        <p:spPr>
          <a:xfrm>
            <a:off x="3500330" y="1380230"/>
            <a:ext cx="1828800" cy="18288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SPOC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Sustainable Process Cognition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03095E-E0DF-7328-9AD7-15AC2F49D702}"/>
              </a:ext>
            </a:extLst>
          </p:cNvPr>
          <p:cNvSpPr/>
          <p:nvPr/>
        </p:nvSpPr>
        <p:spPr>
          <a:xfrm>
            <a:off x="4829262" y="3124361"/>
            <a:ext cx="1828800" cy="18288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SUSTAIN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Scalable Optimization and Control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95889D2-E4AC-B3BD-9675-0D2D3FAD9A1E}"/>
              </a:ext>
            </a:extLst>
          </p:cNvPr>
          <p:cNvSpPr/>
          <p:nvPr/>
        </p:nvSpPr>
        <p:spPr>
          <a:xfrm>
            <a:off x="1565155" y="4953161"/>
            <a:ext cx="1828800" cy="18288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CVRL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Computer Vision and Representation Learning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8160A80-C11A-6600-D80C-8033E93EFC5E}"/>
              </a:ext>
            </a:extLst>
          </p:cNvPr>
          <p:cNvSpPr/>
          <p:nvPr/>
        </p:nvSpPr>
        <p:spPr>
          <a:xfrm>
            <a:off x="3584181" y="4953161"/>
            <a:ext cx="1828800" cy="1828800"/>
          </a:xfrm>
          <a:prstGeom prst="ellipse">
            <a:avLst/>
          </a:prstGeom>
          <a:noFill/>
          <a:ln w="63500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TFI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Transferable Intelligence</a:t>
            </a:r>
          </a:p>
        </p:txBody>
      </p:sp>
      <p:sp>
        <p:nvSpPr>
          <p:cNvPr id="60" name="Textplatzhalter 3">
            <a:extLst>
              <a:ext uri="{FF2B5EF4-FFF2-40B4-BE49-F238E27FC236}">
                <a16:creationId xmlns:a16="http://schemas.microsoft.com/office/drawing/2014/main" id="{FCEB9A14-E780-4A84-BDFC-A9F58B1053A8}"/>
              </a:ext>
            </a:extLst>
          </p:cNvPr>
          <p:cNvSpPr txBox="1">
            <a:spLocks/>
          </p:cNvSpPr>
          <p:nvPr/>
        </p:nvSpPr>
        <p:spPr>
          <a:xfrm>
            <a:off x="11171388" y="6306072"/>
            <a:ext cx="765855" cy="41033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-144000" algn="l" defTabSz="914400" rtl="0" eaLnBrk="1" latinLnBrk="0" hangingPunct="1">
              <a:lnSpc>
                <a:spcPct val="85000"/>
              </a:lnSpc>
              <a:spcBef>
                <a:spcPts val="1700"/>
              </a:spcBef>
              <a:buFont typeface="Arial" panose="020B0604020202020204" pitchFamily="34" charset="0"/>
              <a:buChar char="•"/>
              <a:defRPr sz="19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44000" algn="l" defTabSz="914400" rtl="0" eaLnBrk="1" latinLnBrk="0" hangingPunct="1">
              <a:lnSpc>
                <a:spcPct val="85000"/>
              </a:lnSpc>
              <a:spcBef>
                <a:spcPts val="640"/>
              </a:spcBef>
              <a:buFont typeface="Arial" panose="020B0604020202020204" pitchFamily="34" charset="0"/>
              <a:buChar char="•"/>
              <a:defRPr sz="16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0400" indent="-144000" algn="l" defTabSz="914400" rtl="0" eaLnBrk="1" latinLnBrk="0" hangingPunct="1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3600" indent="-144000" algn="l" defTabSz="914400" rtl="0" eaLnBrk="1" latinLnBrk="0" hangingPunct="1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96800" indent="-144000" algn="l" defTabSz="914400" rtl="0" eaLnBrk="1" latinLnBrk="0" hangingPunct="1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1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07C5B3F-3AEE-4D79-8C51-29E01CED8DAC}" type="slidenum">
              <a:rPr kumimoji="0" lang="en-US" sz="1400" b="0" i="0" u="none" strike="noStrike" kern="1200" cap="none" spc="-10" normalizeH="0" baseline="0" noProof="0" smtClean="0">
                <a:ln>
                  <a:noFill/>
                </a:ln>
                <a:solidFill>
                  <a:srgbClr val="00E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ts val="17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-10" normalizeH="0" baseline="0" noProof="0">
              <a:ln>
                <a:noFill/>
              </a:ln>
              <a:solidFill>
                <a:srgbClr val="00E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E058D9-0FC2-64EC-A1AF-8FF6B2923846}"/>
              </a:ext>
            </a:extLst>
          </p:cNvPr>
          <p:cNvSpPr txBox="1"/>
          <p:nvPr/>
        </p:nvSpPr>
        <p:spPr>
          <a:xfrm>
            <a:off x="6682181" y="828986"/>
            <a:ext cx="54422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Advanced Learning Techniques: </a:t>
            </a:r>
            <a:r>
              <a:rPr lang="en-GB" dirty="0"/>
              <a:t>Transfer Learning, Domain Adaptation, Hybrid Models (NLP + Vision Transformers)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Data Integration: </a:t>
            </a:r>
            <a:r>
              <a:rPr lang="en-GB" dirty="0"/>
              <a:t>Heterogeneous Data Fusion, Data </a:t>
            </a:r>
            <a:r>
              <a:rPr lang="en-GB" dirty="0" err="1"/>
              <a:t>Catalogs</a:t>
            </a:r>
            <a:r>
              <a:rPr lang="en-GB" dirty="0"/>
              <a:t> &amp; Quality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Causal &amp; Predictive Models: </a:t>
            </a:r>
            <a:r>
              <a:rPr lang="en-GB" dirty="0"/>
              <a:t>Causal Inference, Digital Twins, Anomaly Detection &amp; Prediction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Optimization &amp; Reinforcement: </a:t>
            </a:r>
            <a:r>
              <a:rPr lang="en-GB" dirty="0"/>
              <a:t>Federated Transfer Learning, Hierarchical &amp; Distributed RL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Human-AI Interaction: </a:t>
            </a:r>
            <a:r>
              <a:rPr lang="en-GB" dirty="0"/>
              <a:t>Explainability, Human-Agent Collaboration, AI Perception &amp; Orchestration, AI Engineering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369AD-277F-027F-AC78-3F8BD81DE4E9}"/>
              </a:ext>
            </a:extLst>
          </p:cNvPr>
          <p:cNvSpPr txBox="1"/>
          <p:nvPr/>
        </p:nvSpPr>
        <p:spPr>
          <a:xfrm>
            <a:off x="2562311" y="3746373"/>
            <a:ext cx="1434558" cy="58477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Area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FD27562-1929-DF12-A1C5-AB23E0273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2" y="1242938"/>
            <a:ext cx="1105365" cy="46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61143C9-2046-0C36-DBD1-5996C06C3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" y="1738188"/>
            <a:ext cx="1237224" cy="220871"/>
          </a:xfrm>
          <a:prstGeom prst="rect">
            <a:avLst/>
          </a:prstGeom>
        </p:spPr>
      </p:pic>
      <p:pic>
        <p:nvPicPr>
          <p:cNvPr id="6" name="Picture 5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802204CC-F965-BC6D-F104-C9E410A14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419" y="5791119"/>
            <a:ext cx="768314" cy="20218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EFF067F-206C-AC32-8271-3C3F7FAC429C}"/>
              </a:ext>
            </a:extLst>
          </p:cNvPr>
          <p:cNvGrpSpPr/>
          <p:nvPr/>
        </p:nvGrpSpPr>
        <p:grpSpPr>
          <a:xfrm>
            <a:off x="264267" y="5752856"/>
            <a:ext cx="1038589" cy="266621"/>
            <a:chOff x="4817512" y="3141003"/>
            <a:chExt cx="3400425" cy="11354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71432B-6B07-C2F7-E9AF-729BBA85EAAE}"/>
                </a:ext>
              </a:extLst>
            </p:cNvPr>
            <p:cNvSpPr/>
            <p:nvPr/>
          </p:nvSpPr>
          <p:spPr>
            <a:xfrm>
              <a:off x="4904509" y="3141003"/>
              <a:ext cx="3237506" cy="1135433"/>
            </a:xfrm>
            <a:prstGeom prst="rect">
              <a:avLst/>
            </a:prstGeom>
            <a:solidFill>
              <a:schemeClr val="tx1"/>
            </a:solidFill>
            <a:ln w="66675"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cs typeface="Arial"/>
              </a:endParaRPr>
            </a:p>
          </p:txBody>
        </p:sp>
        <p:pic>
          <p:nvPicPr>
            <p:cNvPr id="10" name="Picture 9" descr="A picture containing text, clipart, tableware, dishware&#10;&#10;Description automatically generated">
              <a:extLst>
                <a:ext uri="{FF2B5EF4-FFF2-40B4-BE49-F238E27FC236}">
                  <a16:creationId xmlns:a16="http://schemas.microsoft.com/office/drawing/2014/main" id="{209E73E9-5E23-C5BE-4EA2-683676299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512" y="3270569"/>
              <a:ext cx="3400425" cy="876300"/>
            </a:xfrm>
            <a:prstGeom prst="rect">
              <a:avLst/>
            </a:prstGeom>
          </p:spPr>
        </p:pic>
      </p:grp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3A5DB232-B540-1A6F-B2B3-3A6F0C3A9D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8" y="5162505"/>
            <a:ext cx="893139" cy="429781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4085DAC8-0EFC-17AD-D0B0-B049ED8895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61"/>
          <a:stretch/>
        </p:blipFill>
        <p:spPr>
          <a:xfrm>
            <a:off x="8574811" y="5810875"/>
            <a:ext cx="553790" cy="405503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FDF2F4F-E573-A6B8-4FBA-29B4150E1C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26" y="5841610"/>
            <a:ext cx="979915" cy="423747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274E66A8-06D7-5C24-00AD-A59AD6D537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494" y="5204064"/>
            <a:ext cx="396967" cy="396967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7D5E3BD-6680-F744-1B9E-E84598AAEF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36" y="5260516"/>
            <a:ext cx="1085779" cy="345721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8655A75-7B15-2DE7-4071-16AB27B699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891" y="5897893"/>
            <a:ext cx="1143800" cy="361497"/>
          </a:xfrm>
          <a:prstGeom prst="rect">
            <a:avLst/>
          </a:prstGeom>
        </p:spPr>
      </p:pic>
      <p:pic>
        <p:nvPicPr>
          <p:cNvPr id="17" name="Picture 16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CFD0661D-B5BE-3E8D-7475-3AD2168FAD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72" y="6409081"/>
            <a:ext cx="1332297" cy="339034"/>
          </a:xfrm>
          <a:prstGeom prst="rect">
            <a:avLst/>
          </a:prstGeom>
        </p:spPr>
      </p:pic>
      <p:pic>
        <p:nvPicPr>
          <p:cNvPr id="19" name="Picture 18" descr="A picture containing text, clipart, dishware&#10;&#10;Description automatically generated">
            <a:extLst>
              <a:ext uri="{FF2B5EF4-FFF2-40B4-BE49-F238E27FC236}">
                <a16:creationId xmlns:a16="http://schemas.microsoft.com/office/drawing/2014/main" id="{AB5AC26E-4A9E-84F9-3298-1FF9D854A7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862" y="6407263"/>
            <a:ext cx="1300131" cy="282541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475F658-8F1B-FF85-B66D-B438F342402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28" y="6295657"/>
            <a:ext cx="709574" cy="412843"/>
          </a:xfrm>
          <a:prstGeom prst="rect">
            <a:avLst/>
          </a:prstGeom>
        </p:spPr>
      </p:pic>
      <p:pic>
        <p:nvPicPr>
          <p:cNvPr id="21" name="Picture 20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4C86FB59-0456-CACB-9844-432A99C03CC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4" y="2120515"/>
            <a:ext cx="903208" cy="339034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5F17C755-0E80-76ED-CC8F-520C4C47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691" y="5713989"/>
            <a:ext cx="550127" cy="55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29919EE-54E1-C469-56A7-A70A57A0A5C9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63993" y="5647880"/>
            <a:ext cx="1090987" cy="611510"/>
          </a:xfrm>
          <a:prstGeom prst="rect">
            <a:avLst/>
          </a:prstGeom>
        </p:spPr>
      </p:pic>
      <p:pic>
        <p:nvPicPr>
          <p:cNvPr id="27" name="Picture 4" descr="Pressebilder | Downloads | © Windhager Zentralheizung">
            <a:extLst>
              <a:ext uri="{FF2B5EF4-FFF2-40B4-BE49-F238E27FC236}">
                <a16:creationId xmlns:a16="http://schemas.microsoft.com/office/drawing/2014/main" id="{4ABC3FF4-2E21-C333-BB8E-A4A94451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2" y="6216378"/>
            <a:ext cx="990724" cy="42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3398FDE1-0413-5040-CAD9-C0E04BB999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7" y="2639270"/>
            <a:ext cx="1143800" cy="301000"/>
          </a:xfrm>
          <a:prstGeom prst="rect">
            <a:avLst/>
          </a:prstGeom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10073F2E-719E-CC8E-08CA-FB1763045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477" y="6336512"/>
            <a:ext cx="709574" cy="33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rimetals Technologies | Metallurgical Plant Solutions | Primetals  Technologies">
            <a:extLst>
              <a:ext uri="{FF2B5EF4-FFF2-40B4-BE49-F238E27FC236}">
                <a16:creationId xmlns:a16="http://schemas.microsoft.com/office/drawing/2014/main" id="{9531A4A5-C1C8-452A-7CF3-F3EABDDB9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488" y="6384338"/>
            <a:ext cx="1353149" cy="34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3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8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4973A0E1-C109-FB0A-C91A-005CF1EF9AD8}"/>
              </a:ext>
            </a:extLst>
          </p:cNvPr>
          <p:cNvSpPr/>
          <p:nvPr/>
        </p:nvSpPr>
        <p:spPr>
          <a:xfrm>
            <a:off x="233318" y="3065162"/>
            <a:ext cx="1828800" cy="18288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AISYS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AI-based Engineering of Sustainable Systems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B4C493-0D7A-DC84-1F5C-654FBC07B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cs typeface="Arial"/>
              </a:rPr>
              <a:t>Area 2: Software Systems Engineering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6B53BB8-712F-8071-D9EB-0B9781019496}"/>
              </a:ext>
            </a:extLst>
          </p:cNvPr>
          <p:cNvSpPr/>
          <p:nvPr/>
        </p:nvSpPr>
        <p:spPr>
          <a:xfrm>
            <a:off x="4431134" y="3065162"/>
            <a:ext cx="1828800" cy="18288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HUMACE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Human-Centered System Design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14CD8A4-E4F5-D0BA-A802-5B5BB48D3EF2}"/>
              </a:ext>
            </a:extLst>
          </p:cNvPr>
          <p:cNvSpPr/>
          <p:nvPr/>
        </p:nvSpPr>
        <p:spPr>
          <a:xfrm>
            <a:off x="2283222" y="1248089"/>
            <a:ext cx="1921635" cy="18288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Complex Software Systems Analysis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03095E-E0DF-7328-9AD7-15AC2F49D702}"/>
              </a:ext>
            </a:extLst>
          </p:cNvPr>
          <p:cNvSpPr/>
          <p:nvPr/>
        </p:nvSpPr>
        <p:spPr>
          <a:xfrm>
            <a:off x="2303408" y="4931291"/>
            <a:ext cx="1828800" cy="1828800"/>
          </a:xfrm>
          <a:prstGeom prst="ellipse">
            <a:avLst/>
          </a:prstGeom>
          <a:noFill/>
          <a:ln w="63500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Software Engineering Approaches for Evolving Systems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54EC55BC-701D-4B5E-9F0B-4FF9A0640748}"/>
              </a:ext>
            </a:extLst>
          </p:cNvPr>
          <p:cNvSpPr txBox="1">
            <a:spLocks/>
          </p:cNvSpPr>
          <p:nvPr/>
        </p:nvSpPr>
        <p:spPr>
          <a:xfrm>
            <a:off x="11171388" y="6306072"/>
            <a:ext cx="765855" cy="41033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-144000" algn="l" defTabSz="914400" rtl="0" eaLnBrk="1" latinLnBrk="0" hangingPunct="1">
              <a:lnSpc>
                <a:spcPct val="85000"/>
              </a:lnSpc>
              <a:spcBef>
                <a:spcPts val="1700"/>
              </a:spcBef>
              <a:buFont typeface="Arial" panose="020B0604020202020204" pitchFamily="34" charset="0"/>
              <a:buChar char="•"/>
              <a:defRPr sz="19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44000" algn="l" defTabSz="914400" rtl="0" eaLnBrk="1" latinLnBrk="0" hangingPunct="1">
              <a:lnSpc>
                <a:spcPct val="85000"/>
              </a:lnSpc>
              <a:spcBef>
                <a:spcPts val="640"/>
              </a:spcBef>
              <a:buFont typeface="Arial" panose="020B0604020202020204" pitchFamily="34" charset="0"/>
              <a:buChar char="•"/>
              <a:defRPr sz="16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0400" indent="-144000" algn="l" defTabSz="914400" rtl="0" eaLnBrk="1" latinLnBrk="0" hangingPunct="1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3600" indent="-144000" algn="l" defTabSz="914400" rtl="0" eaLnBrk="1" latinLnBrk="0" hangingPunct="1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96800" indent="-144000" algn="l" defTabSz="914400" rtl="0" eaLnBrk="1" latinLnBrk="0" hangingPunct="1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1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07C5B3F-3AEE-4D79-8C51-29E01CED8DAC}" type="slidenum">
              <a:rPr kumimoji="0" lang="en-US" sz="1400" b="0" i="0" u="none" strike="noStrike" kern="1200" cap="none" spc="-10" normalizeH="0" baseline="0" noProof="0" smtClean="0">
                <a:ln>
                  <a:noFill/>
                </a:ln>
                <a:solidFill>
                  <a:srgbClr val="00E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ts val="17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-10" normalizeH="0" baseline="0" noProof="0">
              <a:ln>
                <a:noFill/>
              </a:ln>
              <a:solidFill>
                <a:srgbClr val="00E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E7F1B3-8F7B-C29F-6101-A77879003B2E}"/>
              </a:ext>
            </a:extLst>
          </p:cNvPr>
          <p:cNvSpPr txBox="1"/>
          <p:nvPr/>
        </p:nvSpPr>
        <p:spPr>
          <a:xfrm>
            <a:off x="6438122" y="1345961"/>
            <a:ext cx="54991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Comprehensive Systems &amp; Software Analysis</a:t>
            </a:r>
            <a:r>
              <a:rPr lang="en-GB" dirty="0"/>
              <a:t>: Holistic analysis, AI-based software analysis, formal and semantic models.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Code &amp; Development: </a:t>
            </a:r>
            <a:r>
              <a:rPr lang="en-GB" dirty="0"/>
              <a:t>Learning from code, no-code/low-code adoption, user interface design, end-user software engineering.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Automation &amp; Innovation:</a:t>
            </a:r>
            <a:r>
              <a:rPr lang="en-GB" dirty="0"/>
              <a:t> Automating engineering, new technologies in software engineering.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Sustainability</a:t>
            </a:r>
            <a:r>
              <a:rPr lang="en-GB" dirty="0"/>
              <a:t>: Supporting sustainable systems.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1757E-A58B-5C3E-49CD-DDAF606EC802}"/>
              </a:ext>
            </a:extLst>
          </p:cNvPr>
          <p:cNvSpPr txBox="1"/>
          <p:nvPr/>
        </p:nvSpPr>
        <p:spPr>
          <a:xfrm>
            <a:off x="2560898" y="3711702"/>
            <a:ext cx="1434558" cy="58477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Area 2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64CDD98-3813-3A1A-B666-1A2F98192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0" y="6360477"/>
            <a:ext cx="1545049" cy="25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ome - STIWA">
            <a:extLst>
              <a:ext uri="{FF2B5EF4-FFF2-40B4-BE49-F238E27FC236}">
                <a16:creationId xmlns:a16="http://schemas.microsoft.com/office/drawing/2014/main" id="{7F02FBB5-F6A4-5818-F224-0BA32E0E1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0" y="5692712"/>
            <a:ext cx="1116947" cy="44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REMA | European Thermoforming Division">
            <a:extLst>
              <a:ext uri="{FF2B5EF4-FFF2-40B4-BE49-F238E27FC236}">
                <a16:creationId xmlns:a16="http://schemas.microsoft.com/office/drawing/2014/main" id="{7B6495AF-43DD-08D1-0E43-9690A383F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573" y="6293649"/>
            <a:ext cx="1330427" cy="37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ressebilder | Downloads | © Windhager Zentralheizung">
            <a:extLst>
              <a:ext uri="{FF2B5EF4-FFF2-40B4-BE49-F238E27FC236}">
                <a16:creationId xmlns:a16="http://schemas.microsoft.com/office/drawing/2014/main" id="{9EDEDAFA-2367-DAC5-0F23-6A9E80AB4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7" y="4906102"/>
            <a:ext cx="1323275" cy="56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ontakt - Österreichische Gesundheitskasse (ÖGK)">
            <a:extLst>
              <a:ext uri="{FF2B5EF4-FFF2-40B4-BE49-F238E27FC236}">
                <a16:creationId xmlns:a16="http://schemas.microsoft.com/office/drawing/2014/main" id="{867DC55B-7B8C-9D09-03DB-510F5CF46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7" y="1879384"/>
            <a:ext cx="1442365" cy="3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20E3D633-A01E-6F12-DF87-BCB1E7452C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2" y="1425862"/>
            <a:ext cx="994444" cy="340205"/>
          </a:xfrm>
          <a:prstGeom prst="rect">
            <a:avLst/>
          </a:prstGeom>
        </p:spPr>
      </p:pic>
      <p:pic>
        <p:nvPicPr>
          <p:cNvPr id="11" name="Picture 6" descr="BRP-Rotax entwickelt hochintelligenten, kostenoptimierten  Produktionsprozess für konfigurierbare Premium Antriebssysteme">
            <a:extLst>
              <a:ext uri="{FF2B5EF4-FFF2-40B4-BE49-F238E27FC236}">
                <a16:creationId xmlns:a16="http://schemas.microsoft.com/office/drawing/2014/main" id="{EAE7DF76-0EED-24BD-5B67-96F529A39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8" b="27231"/>
          <a:stretch/>
        </p:blipFill>
        <p:spPr bwMode="auto">
          <a:xfrm>
            <a:off x="4601747" y="5574650"/>
            <a:ext cx="1602344" cy="53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5B338183-D935-52FD-5759-6E5E809657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22" y="5716467"/>
            <a:ext cx="1311251" cy="296180"/>
          </a:xfrm>
          <a:prstGeom prst="rect">
            <a:avLst/>
          </a:prstGeom>
        </p:spPr>
      </p:pic>
      <p:pic>
        <p:nvPicPr>
          <p:cNvPr id="13" name="Picture 12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141457AB-EDD7-D2A4-53E9-6D5799095D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3" y="2528509"/>
            <a:ext cx="1043318" cy="2745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70DE51-FF6D-82D4-FFCA-B7E9D2278EC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2071" y="6191100"/>
            <a:ext cx="1041429" cy="58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B4C493-0D7A-DC84-1F5C-654FBC07B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cs typeface="Arial"/>
              </a:rPr>
              <a:t>Area 3: Integrated Monitoring and Diagnosis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973A0E1-C109-FB0A-C91A-005CF1EF9AD8}"/>
              </a:ext>
            </a:extLst>
          </p:cNvPr>
          <p:cNvSpPr/>
          <p:nvPr/>
        </p:nvSpPr>
        <p:spPr>
          <a:xfrm>
            <a:off x="80428" y="2972839"/>
            <a:ext cx="1828800" cy="18288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MONTE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Runtime Monitoring and Self-Testing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6B53BB8-712F-8071-D9EB-0B9781019496}"/>
              </a:ext>
            </a:extLst>
          </p:cNvPr>
          <p:cNvSpPr/>
          <p:nvPr/>
        </p:nvSpPr>
        <p:spPr>
          <a:xfrm>
            <a:off x="1909228" y="1144039"/>
            <a:ext cx="1828800" cy="18288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AISEC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 Regulations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Security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14CD8A4-E4F5-D0BA-A802-5B5BB48D3EF2}"/>
              </a:ext>
            </a:extLst>
          </p:cNvPr>
          <p:cNvSpPr/>
          <p:nvPr/>
        </p:nvSpPr>
        <p:spPr>
          <a:xfrm>
            <a:off x="3738028" y="2972839"/>
            <a:ext cx="1921635" cy="18288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PROTECT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Protection of IP in Industry Software and AI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03095E-E0DF-7328-9AD7-15AC2F49D702}"/>
              </a:ext>
            </a:extLst>
          </p:cNvPr>
          <p:cNvSpPr/>
          <p:nvPr/>
        </p:nvSpPr>
        <p:spPr>
          <a:xfrm>
            <a:off x="1909228" y="4801639"/>
            <a:ext cx="1828800" cy="1828800"/>
          </a:xfrm>
          <a:prstGeom prst="ellipse">
            <a:avLst/>
          </a:prstGeom>
          <a:noFill/>
          <a:ln w="63500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Integrated Tool Ecosystem for Ensuring Standards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Regulations 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1F86BD51-1F2A-4E03-95A2-4C214D1EC27A}"/>
              </a:ext>
            </a:extLst>
          </p:cNvPr>
          <p:cNvSpPr txBox="1">
            <a:spLocks/>
          </p:cNvSpPr>
          <p:nvPr/>
        </p:nvSpPr>
        <p:spPr>
          <a:xfrm>
            <a:off x="11171388" y="6306072"/>
            <a:ext cx="765855" cy="41033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-144000" algn="l" defTabSz="914400" rtl="0" eaLnBrk="1" latinLnBrk="0" hangingPunct="1">
              <a:lnSpc>
                <a:spcPct val="85000"/>
              </a:lnSpc>
              <a:spcBef>
                <a:spcPts val="1700"/>
              </a:spcBef>
              <a:buFont typeface="Arial" panose="020B0604020202020204" pitchFamily="34" charset="0"/>
              <a:buChar char="•"/>
              <a:defRPr sz="19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44000" algn="l" defTabSz="914400" rtl="0" eaLnBrk="1" latinLnBrk="0" hangingPunct="1">
              <a:lnSpc>
                <a:spcPct val="85000"/>
              </a:lnSpc>
              <a:spcBef>
                <a:spcPts val="640"/>
              </a:spcBef>
              <a:buFont typeface="Arial" panose="020B0604020202020204" pitchFamily="34" charset="0"/>
              <a:buChar char="•"/>
              <a:defRPr sz="16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0400" indent="-144000" algn="l" defTabSz="914400" rtl="0" eaLnBrk="1" latinLnBrk="0" hangingPunct="1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3600" indent="-144000" algn="l" defTabSz="914400" rtl="0" eaLnBrk="1" latinLnBrk="0" hangingPunct="1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96800" indent="-144000" algn="l" defTabSz="914400" rtl="0" eaLnBrk="1" latinLnBrk="0" hangingPunct="1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1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07C5B3F-3AEE-4D79-8C51-29E01CED8DAC}" type="slidenum">
              <a:rPr kumimoji="0" lang="en-US" sz="1400" b="0" i="0" u="none" strike="noStrike" kern="1200" cap="none" spc="-10" normalizeH="0" baseline="0" noProof="0" smtClean="0">
                <a:ln>
                  <a:noFill/>
                </a:ln>
                <a:solidFill>
                  <a:srgbClr val="00E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ts val="17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-10" normalizeH="0" baseline="0" noProof="0">
              <a:ln>
                <a:noFill/>
              </a:ln>
              <a:solidFill>
                <a:srgbClr val="00E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D7BF54-AA36-4F2F-F2AC-C0CFEC5BDCAE}"/>
              </a:ext>
            </a:extLst>
          </p:cNvPr>
          <p:cNvSpPr txBox="1"/>
          <p:nvPr/>
        </p:nvSpPr>
        <p:spPr>
          <a:xfrm>
            <a:off x="5659663" y="1164272"/>
            <a:ext cx="665363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Industry Adaptation &amp; Protection</a:t>
            </a:r>
            <a:r>
              <a:rPr lang="en-GB" dirty="0"/>
              <a:t>: DEPS protection, software obfuscation, reusable protection framework.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Secure &amp; Private Learning: </a:t>
            </a:r>
            <a:r>
              <a:rPr lang="en-GB" dirty="0"/>
              <a:t>Federated Learning with Homomorphic Encryption, Differentially Private ML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Privacy &amp; Trust</a:t>
            </a:r>
            <a:r>
              <a:rPr lang="en-GB" dirty="0"/>
              <a:t>: Privacy-leakage evaluation, trustworthy AI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System Observations &amp; Testing</a:t>
            </a:r>
            <a:r>
              <a:rPr lang="en-GB" dirty="0"/>
              <a:t>: Runtime observations, post-release testing, self-verification.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Debugging &amp; QA Improvement</a:t>
            </a:r>
            <a:r>
              <a:rPr lang="en-GB" dirty="0"/>
              <a:t>: Debugging support, system behaviour recording, utilizing operational data for QA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550BA5-57D8-8773-ECF6-6E968ED390B9}"/>
              </a:ext>
            </a:extLst>
          </p:cNvPr>
          <p:cNvSpPr txBox="1"/>
          <p:nvPr/>
        </p:nvSpPr>
        <p:spPr>
          <a:xfrm>
            <a:off x="2106349" y="3592774"/>
            <a:ext cx="1434558" cy="58477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Area 3</a:t>
            </a:r>
          </a:p>
        </p:txBody>
      </p:sp>
      <p:pic>
        <p:nvPicPr>
          <p:cNvPr id="15" name="Picture 1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95AA7EAF-ABAC-5E2D-5A8F-A132087ECC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61"/>
          <a:stretch/>
        </p:blipFill>
        <p:spPr>
          <a:xfrm>
            <a:off x="4477153" y="5936424"/>
            <a:ext cx="863913" cy="6325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94C0A9-3663-4ABE-DA8C-7B52E0AFC2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6492" y="5077078"/>
            <a:ext cx="1222258" cy="685089"/>
          </a:xfrm>
          <a:prstGeom prst="rect">
            <a:avLst/>
          </a:prstGeom>
        </p:spPr>
      </p:pic>
      <p:pic>
        <p:nvPicPr>
          <p:cNvPr id="17" name="Picture 4" descr="Pressebilder | Downloads | © Windhager Zentralheizung">
            <a:extLst>
              <a:ext uri="{FF2B5EF4-FFF2-40B4-BE49-F238E27FC236}">
                <a16:creationId xmlns:a16="http://schemas.microsoft.com/office/drawing/2014/main" id="{896E6B55-B6CF-F59F-3463-32522BCEF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164" y="5999555"/>
            <a:ext cx="1185770" cy="50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F67A0D32-A0B2-F0EA-19FE-6CC785E2F3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213" y="6083510"/>
            <a:ext cx="1277494" cy="336183"/>
          </a:xfrm>
          <a:prstGeom prst="rect">
            <a:avLst/>
          </a:prstGeom>
        </p:spPr>
      </p:pic>
      <p:pic>
        <p:nvPicPr>
          <p:cNvPr id="19" name="Picture 2" descr="Primetals Technologies | Metallurgical Plant Solutions | Primetals  Technologies">
            <a:extLst>
              <a:ext uri="{FF2B5EF4-FFF2-40B4-BE49-F238E27FC236}">
                <a16:creationId xmlns:a16="http://schemas.microsoft.com/office/drawing/2014/main" id="{D70CBB3D-FA40-E2BC-E6D7-446FFF197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024" y="5171996"/>
            <a:ext cx="1609820" cy="4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93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ADBD4-6C89-1E5B-F71A-181EBA048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Intelligent Systems and Certification of 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9ACC0-23D9-BB25-3676-2EED5CAB35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367" y="1171836"/>
            <a:ext cx="4951343" cy="215169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sz="1800" b="1" dirty="0"/>
              <a:t>Group Lead:</a:t>
            </a:r>
            <a:r>
              <a:rPr lang="en-GB" sz="1800" dirty="0"/>
              <a:t> DI </a:t>
            </a:r>
            <a:r>
              <a:rPr lang="en-GB" sz="1800" dirty="0" err="1"/>
              <a:t>Dr.</a:t>
            </a:r>
            <a:r>
              <a:rPr lang="en-GB" sz="1800" dirty="0"/>
              <a:t> Bernhard Nessler</a:t>
            </a:r>
          </a:p>
          <a:p>
            <a:pPr indent="0">
              <a:spcAft>
                <a:spcPts val="1000"/>
              </a:spcAft>
              <a:buNone/>
            </a:pPr>
            <a:r>
              <a:rPr lang="en-GB" sz="1800" dirty="0"/>
              <a:t>Interdisciplinary Research Group for AI and Law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Simon Schmid, ML Researcher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Patrick Mederitsch, ML Researcher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Michal Lewandowski, ML Researcher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Gregor Aichinger, Legal Researcher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Alexander Aufreiter, Legal Researcher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E3822-4CA8-3E4C-D552-9890D6425553}"/>
              </a:ext>
            </a:extLst>
          </p:cNvPr>
          <p:cNvSpPr txBox="1"/>
          <p:nvPr/>
        </p:nvSpPr>
        <p:spPr>
          <a:xfrm>
            <a:off x="5528345" y="1076808"/>
            <a:ext cx="66636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Research and development</a:t>
            </a:r>
            <a:r>
              <a:rPr lang="en-US" dirty="0"/>
              <a:t>: Focus on new test methods and certifiable machine learning models.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Standardization</a:t>
            </a:r>
            <a:r>
              <a:rPr lang="en-US" dirty="0"/>
              <a:t>: Contribution to the new industry standards.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Regulatory influence</a:t>
            </a:r>
            <a:r>
              <a:rPr lang="en-US" dirty="0"/>
              <a:t>: Participation in European legal regulations (AI Act).</a:t>
            </a:r>
            <a:endParaRPr lang="en-GB" dirty="0"/>
          </a:p>
        </p:txBody>
      </p:sp>
      <p:pic>
        <p:nvPicPr>
          <p:cNvPr id="6" name="Picture 2" descr="TÜV Austria – Wikipedia">
            <a:extLst>
              <a:ext uri="{FF2B5EF4-FFF2-40B4-BE49-F238E27FC236}">
                <a16:creationId xmlns:a16="http://schemas.microsoft.com/office/drawing/2014/main" id="{7CAF15B1-77A0-EE03-76CB-4A158EBE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5" y="3956965"/>
            <a:ext cx="1490527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nstitute for Machine Learning @ JKU">
            <a:extLst>
              <a:ext uri="{FF2B5EF4-FFF2-40B4-BE49-F238E27FC236}">
                <a16:creationId xmlns:a16="http://schemas.microsoft.com/office/drawing/2014/main" id="{4AB437D2-4F13-1936-349F-68E4A7E17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39" y="3955976"/>
            <a:ext cx="1490527" cy="8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E51A24-923E-55AA-B3AA-BAA832D49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77" y="4896935"/>
            <a:ext cx="2766133" cy="933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00262D-E7C6-F927-D43D-C9E6B2C99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218" y="4865615"/>
            <a:ext cx="1791998" cy="9652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50C6CE-FF63-859B-C480-167E12126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020" y="3955976"/>
            <a:ext cx="1488438" cy="70297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53614B8-9641-4FDD-D3F1-9192845690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581" y="6081955"/>
            <a:ext cx="1788101" cy="382747"/>
          </a:xfrm>
          <a:prstGeom prst="rect">
            <a:avLst/>
          </a:prstGeom>
        </p:spPr>
      </p:pic>
      <p:pic>
        <p:nvPicPr>
          <p:cNvPr id="17" name="Picture 16" descr="A blue and white logo&#10;&#10;Description automatically generated">
            <a:extLst>
              <a:ext uri="{FF2B5EF4-FFF2-40B4-BE49-F238E27FC236}">
                <a16:creationId xmlns:a16="http://schemas.microsoft.com/office/drawing/2014/main" id="{A42C904C-3382-E17E-D083-21776144D5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39" y="6045097"/>
            <a:ext cx="1788101" cy="537742"/>
          </a:xfrm>
          <a:prstGeom prst="rect">
            <a:avLst/>
          </a:prstGeom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9EBA6FB3-D562-2F3B-99BF-3E1243A38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63" y="5957775"/>
            <a:ext cx="879518" cy="76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D7F250-3A49-8FD1-933F-58BB1C9BB1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4694" y="3394642"/>
            <a:ext cx="2535617" cy="133965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D21A34-F4E9-89FD-160A-644A6F554D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74694" y="5033394"/>
            <a:ext cx="2535617" cy="16684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167B3D-AFF8-1AE7-DC45-9A058DB99219}"/>
              </a:ext>
            </a:extLst>
          </p:cNvPr>
          <p:cNvSpPr txBox="1"/>
          <p:nvPr/>
        </p:nvSpPr>
        <p:spPr>
          <a:xfrm rot="2247581">
            <a:off x="9525575" y="4173659"/>
            <a:ext cx="2702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The Turing Game</a:t>
            </a:r>
            <a:r>
              <a:rPr lang="en-GB" sz="1600" b="1" dirty="0"/>
              <a:t> </a:t>
            </a:r>
          </a:p>
          <a:p>
            <a:r>
              <a:rPr lang="en-GB" sz="1600" dirty="0"/>
              <a:t>will be presented at the </a:t>
            </a:r>
          </a:p>
          <a:p>
            <a:r>
              <a:rPr lang="en-GB" sz="1600" b="1" dirty="0"/>
              <a:t>Ars Electronica Festival </a:t>
            </a:r>
          </a:p>
          <a:p>
            <a:r>
              <a:rPr lang="en-GB" sz="1600" dirty="0"/>
              <a:t>4</a:t>
            </a:r>
            <a:r>
              <a:rPr lang="en-GB" sz="1600" baseline="30000" dirty="0"/>
              <a:t>th</a:t>
            </a:r>
            <a:r>
              <a:rPr lang="en-GB" sz="1600" dirty="0"/>
              <a:t>-8</a:t>
            </a:r>
            <a:r>
              <a:rPr lang="en-GB" sz="1600" baseline="30000" dirty="0"/>
              <a:t>th</a:t>
            </a:r>
            <a:r>
              <a:rPr lang="en-GB" sz="1600" dirty="0"/>
              <a:t> September</a:t>
            </a:r>
          </a:p>
          <a:p>
            <a:endParaRPr lang="en-GB" sz="1600" dirty="0"/>
          </a:p>
        </p:txBody>
      </p:sp>
      <p:pic>
        <p:nvPicPr>
          <p:cNvPr id="3084" name="Picture 12" descr="Prix Ars Electronica - open call 2024 | Sounding Future">
            <a:extLst>
              <a:ext uri="{FF2B5EF4-FFF2-40B4-BE49-F238E27FC236}">
                <a16:creationId xmlns:a16="http://schemas.microsoft.com/office/drawing/2014/main" id="{D2F35FE7-A791-00E2-981F-9A9EFE63D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365" y="5696712"/>
            <a:ext cx="1181503" cy="88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5A668B-1173-6764-CEA0-9EBC60640A47}"/>
              </a:ext>
            </a:extLst>
          </p:cNvPr>
          <p:cNvSpPr txBox="1"/>
          <p:nvPr/>
        </p:nvSpPr>
        <p:spPr>
          <a:xfrm>
            <a:off x="6999193" y="4780208"/>
            <a:ext cx="1582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Turing Game:</a:t>
            </a:r>
          </a:p>
        </p:txBody>
      </p:sp>
      <p:pic>
        <p:nvPicPr>
          <p:cNvPr id="9" name="Picture 8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5C897BB3-BB39-FB32-DA79-95F649F573C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085" y="2906620"/>
            <a:ext cx="1289915" cy="182460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4ABDF27-E600-18C7-1068-4E9E3A085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207" y="6142601"/>
            <a:ext cx="424983" cy="42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0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ECBD-D8C1-9D0A-2AF5-2A778CCD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SCCH’s Spin-Offs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8030B-A654-18BC-D2D7-54A3AA6D1B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85" y="4337362"/>
            <a:ext cx="5429090" cy="2193809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 indent="0">
              <a:buNone/>
            </a:pPr>
            <a:r>
              <a:rPr lang="en-GB" sz="2400" dirty="0"/>
              <a:t>  Upcoming - </a:t>
            </a:r>
            <a:r>
              <a:rPr lang="en-GB" sz="2400" dirty="0" err="1"/>
              <a:t>BirthAI</a:t>
            </a:r>
            <a:endParaRPr lang="en-GB" sz="2400" dirty="0"/>
          </a:p>
          <a:p>
            <a:pPr marL="457200" indent="-457200"/>
            <a:r>
              <a:rPr lang="en-US" sz="1800" dirty="0"/>
              <a:t>increase pregnancy success rates in IVF by data-driven decisions during the process</a:t>
            </a:r>
          </a:p>
          <a:p>
            <a:pPr marL="457200" indent="-457200"/>
            <a:r>
              <a:rPr lang="en-US" sz="1800" dirty="0"/>
              <a:t>analyze embryonic images and clinical data to identify the best embryos for implantation</a:t>
            </a:r>
          </a:p>
          <a:p>
            <a:pPr marL="457200" indent="-457200"/>
            <a:r>
              <a:rPr lang="en-GB" sz="1800" b="1" dirty="0"/>
              <a:t>Contact person: </a:t>
            </a:r>
            <a:r>
              <a:rPr lang="en-GB" sz="1800" dirty="0" err="1"/>
              <a:t>Dr.</a:t>
            </a:r>
            <a:r>
              <a:rPr lang="en-GB" sz="1800" dirty="0"/>
              <a:t> Florian Kromp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446FB-62FF-34C6-AD6D-2AE4074149C2}"/>
              </a:ext>
            </a:extLst>
          </p:cNvPr>
          <p:cNvSpPr txBox="1"/>
          <p:nvPr/>
        </p:nvSpPr>
        <p:spPr>
          <a:xfrm>
            <a:off x="5899355" y="1268131"/>
            <a:ext cx="6211581" cy="363176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err="1"/>
              <a:t>TrustifAI</a:t>
            </a:r>
            <a:r>
              <a:rPr lang="en-GB" sz="2800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ensure AI applications are trustworthy, safe, and reliable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offers a certification for the trustworthiness of AI used in businesses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i="1" dirty="0"/>
              <a:t>www.trustifai.at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Contact person: </a:t>
            </a:r>
            <a:r>
              <a:rPr lang="en-GB" dirty="0"/>
              <a:t>DI </a:t>
            </a:r>
            <a:r>
              <a:rPr lang="en-GB" dirty="0" err="1"/>
              <a:t>Dr.</a:t>
            </a:r>
            <a:r>
              <a:rPr lang="en-GB" dirty="0"/>
              <a:t> Bernhard Nessler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5C0197-20CB-67F6-E9C2-1EFE6575E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058" y="945621"/>
            <a:ext cx="1950627" cy="583306"/>
          </a:xfrm>
          <a:prstGeom prst="rect">
            <a:avLst/>
          </a:prstGeom>
        </p:spPr>
      </p:pic>
      <p:pic>
        <p:nvPicPr>
          <p:cNvPr id="1026" name="Picture 2" descr="TÜV Austria – Wikipedia">
            <a:extLst>
              <a:ext uri="{FF2B5EF4-FFF2-40B4-BE49-F238E27FC236}">
                <a16:creationId xmlns:a16="http://schemas.microsoft.com/office/drawing/2014/main" id="{1607DE73-8CD6-E91D-FAC9-518585BB4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826" y="3633756"/>
            <a:ext cx="1601232" cy="92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wnloads - scch.at">
            <a:extLst>
              <a:ext uri="{FF2B5EF4-FFF2-40B4-BE49-F238E27FC236}">
                <a16:creationId xmlns:a16="http://schemas.microsoft.com/office/drawing/2014/main" id="{8700DA86-8AD6-2A89-17E2-39753F602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925" y="3633756"/>
            <a:ext cx="1378980" cy="11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817878-B195-7BD4-1C6B-2D7C9861CBF1}"/>
              </a:ext>
            </a:extLst>
          </p:cNvPr>
          <p:cNvSpPr txBox="1"/>
          <p:nvPr/>
        </p:nvSpPr>
        <p:spPr>
          <a:xfrm>
            <a:off x="406485" y="1268131"/>
            <a:ext cx="5324399" cy="276998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err="1"/>
              <a:t>Sysparency</a:t>
            </a:r>
            <a:endParaRPr lang="en-GB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automates the documentation and analysis of SAP® system, transforming them into understandable, human-readable formats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The result is used to automatically create an online-compatible WIKI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i="1" dirty="0"/>
              <a:t>www.sysparency.com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Contact Person: </a:t>
            </a:r>
            <a:r>
              <a:rPr lang="en-GB" dirty="0"/>
              <a:t>Mag. Michael Moser</a:t>
            </a:r>
          </a:p>
        </p:txBody>
      </p:sp>
      <p:pic>
        <p:nvPicPr>
          <p:cNvPr id="1030" name="Picture 6" descr="Terms and conditions and data protection - sysparency">
            <a:extLst>
              <a:ext uri="{FF2B5EF4-FFF2-40B4-BE49-F238E27FC236}">
                <a16:creationId xmlns:a16="http://schemas.microsoft.com/office/drawing/2014/main" id="{9F17EA39-0EBA-BAB2-2407-FF56F5051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01" y="854873"/>
            <a:ext cx="1949861" cy="85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93245F-92CF-8E1E-B5E2-2A8752B61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6672" y="6146792"/>
            <a:ext cx="739553" cy="68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8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62AFB-9FF7-2548-0C1C-C65ECD60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>
                <a:solidFill>
                  <a:schemeClr val="accent1"/>
                </a:solidFill>
              </a:rPr>
              <a:t>Ongoing</a:t>
            </a:r>
            <a:r>
              <a:rPr lang="de-AT" dirty="0">
                <a:solidFill>
                  <a:schemeClr val="accent1"/>
                </a:solidFill>
              </a:rPr>
              <a:t> Projects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090F8-1C2C-1A09-5A8E-AEABE9CA94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222" y="2362657"/>
            <a:ext cx="8683224" cy="3808800"/>
          </a:xfrm>
        </p:spPr>
        <p:txBody>
          <a:bodyPr/>
          <a:lstStyle/>
          <a:p>
            <a:r>
              <a:rPr lang="en-US" sz="2400" b="1" dirty="0"/>
              <a:t>12 COMET </a:t>
            </a:r>
            <a:r>
              <a:rPr lang="en-US" sz="2400" dirty="0"/>
              <a:t>Projects with 23 company partners</a:t>
            </a:r>
          </a:p>
          <a:p>
            <a:r>
              <a:rPr lang="en-US" sz="2400" b="1" dirty="0"/>
              <a:t>2 COMET </a:t>
            </a:r>
            <a:r>
              <a:rPr lang="en-US" sz="2400" dirty="0"/>
              <a:t>Modules</a:t>
            </a:r>
          </a:p>
          <a:p>
            <a:r>
              <a:rPr lang="en-US" sz="2400" b="1" dirty="0"/>
              <a:t>19 international </a:t>
            </a:r>
            <a:r>
              <a:rPr lang="en-US" sz="2400" dirty="0"/>
              <a:t>funding Projects (</a:t>
            </a:r>
            <a:r>
              <a:rPr lang="en-US" sz="2400" b="1" dirty="0"/>
              <a:t>H2020, Horizon, Interreg</a:t>
            </a:r>
            <a:r>
              <a:rPr lang="en-US" sz="2400" dirty="0"/>
              <a:t>)</a:t>
            </a:r>
          </a:p>
          <a:p>
            <a:r>
              <a:rPr lang="en-US" sz="2400" b="1" dirty="0"/>
              <a:t>30 national </a:t>
            </a:r>
            <a:r>
              <a:rPr lang="en-US" sz="2400" dirty="0"/>
              <a:t>funding Projects (</a:t>
            </a:r>
            <a:r>
              <a:rPr lang="en-US" sz="2400" b="1" dirty="0"/>
              <a:t>FFG, WWTF, FWF</a:t>
            </a:r>
            <a:r>
              <a:rPr lang="en-US" sz="2400" dirty="0"/>
              <a:t>)</a:t>
            </a:r>
          </a:p>
          <a:p>
            <a:r>
              <a:rPr lang="en-US" sz="2400" dirty="0"/>
              <a:t>Additionally, several direct contract research projects</a:t>
            </a:r>
          </a:p>
        </p:txBody>
      </p:sp>
      <p:pic>
        <p:nvPicPr>
          <p:cNvPr id="6" name="Picture 5" descr="A close-up of a hand and a robot&#10;&#10;Description automatically generated with low confidence">
            <a:extLst>
              <a:ext uri="{FF2B5EF4-FFF2-40B4-BE49-F238E27FC236}">
                <a16:creationId xmlns:a16="http://schemas.microsoft.com/office/drawing/2014/main" id="{5D29627F-1A08-D8EC-EA64-27815F878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931" y="3619862"/>
            <a:ext cx="1219200" cy="1219200"/>
          </a:xfrm>
          <a:prstGeom prst="rect">
            <a:avLst/>
          </a:prstGeom>
        </p:spPr>
      </p:pic>
      <p:pic>
        <p:nvPicPr>
          <p:cNvPr id="8" name="Picture 7" descr="A picture containing ball, text, screenshot, logo&#10;&#10;Description automatically generated">
            <a:extLst>
              <a:ext uri="{FF2B5EF4-FFF2-40B4-BE49-F238E27FC236}">
                <a16:creationId xmlns:a16="http://schemas.microsoft.com/office/drawing/2014/main" id="{DF65AC3C-E6AA-0FE7-13FB-D6F67A1AC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52" y="1797915"/>
            <a:ext cx="1219048" cy="1219048"/>
          </a:xfrm>
          <a:prstGeom prst="rect">
            <a:avLst/>
          </a:prstGeom>
        </p:spPr>
      </p:pic>
      <p:pic>
        <p:nvPicPr>
          <p:cNvPr id="10" name="Picture 9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840D8CB6-9053-E956-0DFA-33EF26932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690" y="5337866"/>
            <a:ext cx="1219200" cy="1219200"/>
          </a:xfrm>
          <a:prstGeom prst="rect">
            <a:avLst/>
          </a:prstGeom>
        </p:spPr>
      </p:pic>
      <p:pic>
        <p:nvPicPr>
          <p:cNvPr id="12" name="Picture 11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EF071B3E-89F1-6B81-B0B6-8C280DF3C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46" y="1910703"/>
            <a:ext cx="1219048" cy="1219048"/>
          </a:xfrm>
          <a:prstGeom prst="rect">
            <a:avLst/>
          </a:prstGeom>
        </p:spPr>
      </p:pic>
      <p:pic>
        <p:nvPicPr>
          <p:cNvPr id="14" name="Picture 13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CB00F076-81DA-90A9-6BF8-C2C2D2B9B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931" y="925343"/>
            <a:ext cx="1219200" cy="1219200"/>
          </a:xfrm>
          <a:prstGeom prst="rect">
            <a:avLst/>
          </a:prstGeom>
        </p:spPr>
      </p:pic>
      <p:pic>
        <p:nvPicPr>
          <p:cNvPr id="18" name="Picture 17" descr="A picture containing graphics, font, screenshot, graphic design&#10;&#10;Description automatically generated">
            <a:extLst>
              <a:ext uri="{FF2B5EF4-FFF2-40B4-BE49-F238E27FC236}">
                <a16:creationId xmlns:a16="http://schemas.microsoft.com/office/drawing/2014/main" id="{1BD182DB-FC53-86D3-0BB2-3E6FECF861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53" y="938647"/>
            <a:ext cx="1219048" cy="1219048"/>
          </a:xfrm>
          <a:prstGeom prst="rect">
            <a:avLst/>
          </a:prstGeom>
        </p:spPr>
      </p:pic>
      <p:pic>
        <p:nvPicPr>
          <p:cNvPr id="20" name="Picture 19" descr="A picture containing text, white, font, design&#10;&#10;Description automatically generated">
            <a:extLst>
              <a:ext uri="{FF2B5EF4-FFF2-40B4-BE49-F238E27FC236}">
                <a16:creationId xmlns:a16="http://schemas.microsoft.com/office/drawing/2014/main" id="{001849D2-08FA-C384-8695-EE1C2DAC58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81" y="2881582"/>
            <a:ext cx="1219200" cy="12192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9D52C04-DFA9-2890-DE83-261EB4AEFDAC}"/>
              </a:ext>
            </a:extLst>
          </p:cNvPr>
          <p:cNvGrpSpPr/>
          <p:nvPr/>
        </p:nvGrpSpPr>
        <p:grpSpPr>
          <a:xfrm>
            <a:off x="5727543" y="1318034"/>
            <a:ext cx="2250713" cy="483697"/>
            <a:chOff x="5775649" y="1584659"/>
            <a:chExt cx="2481943" cy="53339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AA2B611-5BD3-156A-A941-BF12BE43F8F3}"/>
                </a:ext>
              </a:extLst>
            </p:cNvPr>
            <p:cNvSpPr/>
            <p:nvPr/>
          </p:nvSpPr>
          <p:spPr>
            <a:xfrm>
              <a:off x="5775649" y="1584659"/>
              <a:ext cx="2481943" cy="533390"/>
            </a:xfrm>
            <a:prstGeom prst="rect">
              <a:avLst/>
            </a:prstGeom>
            <a:solidFill>
              <a:schemeClr val="tx1"/>
            </a:solidFill>
            <a:ln w="66675"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cs typeface="Arial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8797F96-D189-F305-97B7-1B9B0888E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382" y="1665900"/>
              <a:ext cx="2276475" cy="342900"/>
            </a:xfrm>
            <a:prstGeom prst="rect">
              <a:avLst/>
            </a:prstGeom>
          </p:spPr>
        </p:pic>
      </p:grpSp>
      <p:pic>
        <p:nvPicPr>
          <p:cNvPr id="28" name="Picture 27" descr="A picture containing font, text, logo, graphics&#10;&#10;Description automatically generated">
            <a:extLst>
              <a:ext uri="{FF2B5EF4-FFF2-40B4-BE49-F238E27FC236}">
                <a16:creationId xmlns:a16="http://schemas.microsoft.com/office/drawing/2014/main" id="{F5F92569-D634-DFC5-237A-45DE57A880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49" y="2248905"/>
            <a:ext cx="1219200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8B21CA-2938-780A-AF92-ADD1567CBB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158" y="1187765"/>
            <a:ext cx="1561624" cy="712169"/>
          </a:xfrm>
          <a:prstGeom prst="rect">
            <a:avLst/>
          </a:prstGeom>
        </p:spPr>
      </p:pic>
      <p:pic>
        <p:nvPicPr>
          <p:cNvPr id="1026" name="Picture 2" descr="Trineflex on LinkedIn: #project ...">
            <a:extLst>
              <a:ext uri="{FF2B5EF4-FFF2-40B4-BE49-F238E27FC236}">
                <a16:creationId xmlns:a16="http://schemas.microsoft.com/office/drawing/2014/main" id="{418C48F6-55FA-6F64-F0C6-F8182BE9A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47" y="975209"/>
            <a:ext cx="19207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n4Twin">
            <a:extLst>
              <a:ext uri="{FF2B5EF4-FFF2-40B4-BE49-F238E27FC236}">
                <a16:creationId xmlns:a16="http://schemas.microsoft.com/office/drawing/2014/main" id="{291F2618-F4A1-F2A4-103D-635C4AFF4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938" y="2031487"/>
            <a:ext cx="2695717" cy="8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BN a hozzáadott érték növeléséért ...">
            <a:extLst>
              <a:ext uri="{FF2B5EF4-FFF2-40B4-BE49-F238E27FC236}">
                <a16:creationId xmlns:a16="http://schemas.microsoft.com/office/drawing/2014/main" id="{E216CF84-AF29-DEC8-8C6F-580A66016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97" y="5236564"/>
            <a:ext cx="1421803" cy="142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7573A-3CB6-1BC8-317C-C9090B4408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8910" y="2881582"/>
            <a:ext cx="1601622" cy="305589"/>
          </a:xfrm>
          <a:prstGeom prst="rect">
            <a:avLst/>
          </a:prstGeom>
        </p:spPr>
      </p:pic>
      <p:pic>
        <p:nvPicPr>
          <p:cNvPr id="1038" name="Picture 14" descr="Project Eureka Penta ECOMAI | Ecological Motor Control and ...">
            <a:extLst>
              <a:ext uri="{FF2B5EF4-FFF2-40B4-BE49-F238E27FC236}">
                <a16:creationId xmlns:a16="http://schemas.microsoft.com/office/drawing/2014/main" id="{D266D6CE-5D0F-C8E5-A6F0-17E99A5B2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192" y="3076161"/>
            <a:ext cx="1219200" cy="78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MART ERA - Your community, our future">
            <a:extLst>
              <a:ext uri="{FF2B5EF4-FFF2-40B4-BE49-F238E27FC236}">
                <a16:creationId xmlns:a16="http://schemas.microsoft.com/office/drawing/2014/main" id="{A2511B30-3D79-6FB6-259C-8CC7B0AD6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27" y="2087894"/>
            <a:ext cx="1918358" cy="4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iramet: Home">
            <a:extLst>
              <a:ext uri="{FF2B5EF4-FFF2-40B4-BE49-F238E27FC236}">
                <a16:creationId xmlns:a16="http://schemas.microsoft.com/office/drawing/2014/main" id="{92F9B77F-717C-5DA4-09B2-DD4CB77AC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85" y="2952838"/>
            <a:ext cx="1343832" cy="67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586B35B6-524F-E927-CB37-F7D94D3F4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97" y="317764"/>
            <a:ext cx="2070859" cy="58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0294"/>
      </p:ext>
    </p:extLst>
  </p:cSld>
  <p:clrMapOvr>
    <a:masterClrMapping/>
  </p:clrMapOvr>
</p:sld>
</file>

<file path=ppt/theme/theme1.xml><?xml version="1.0" encoding="utf-8"?>
<a:theme xmlns:a="http://schemas.openxmlformats.org/drawingml/2006/main" name="scch_master">
  <a:themeElements>
    <a:clrScheme name="SCC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E600"/>
      </a:accent1>
      <a:accent2>
        <a:srgbClr val="00E600"/>
      </a:accent2>
      <a:accent3>
        <a:srgbClr val="00E600"/>
      </a:accent3>
      <a:accent4>
        <a:srgbClr val="00E600"/>
      </a:accent4>
      <a:accent5>
        <a:srgbClr val="00E600"/>
      </a:accent5>
      <a:accent6>
        <a:srgbClr val="00E600"/>
      </a:accent6>
      <a:hlink>
        <a:srgbClr val="000000"/>
      </a:hlink>
      <a:folHlink>
        <a:srgbClr val="000000"/>
      </a:folHlink>
    </a:clrScheme>
    <a:fontScheme name="SC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6675">
          <a:solidFill>
            <a:schemeClr val="accent1"/>
          </a:solidFill>
        </a:ln>
      </a:spPr>
      <a:bodyPr rtlCol="0" anchor="ctr"/>
      <a:lstStyle>
        <a:defPPr algn="ctr">
          <a:defRPr b="1" dirty="0">
            <a:solidFill>
              <a:schemeClr val="tx1"/>
            </a:solidFill>
            <a:cs typeface="Arial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cch_master" id="{67C6BAD9-B615-4A31-8F32-3F572A5C53EE}" vid="{CFFCC567-BAB1-49A3-BB5C-8B3A457AB6E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b2df80-1a17-4ea1-8d15-910aeeb81efd">
      <Terms xmlns="http://schemas.microsoft.com/office/infopath/2007/PartnerControls"/>
    </lcf76f155ced4ddcb4097134ff3c332f>
    <TaxCatchAll xmlns="7d03772f-c083-4d7b-bb39-4aef785f8fce" xsi:nil="true"/>
    <SharedWithUsers xmlns="7d03772f-c083-4d7b-bb39-4aef785f8fce">
      <UserInfo>
        <DisplayName>Robert Wille</DisplayName>
        <AccountId>12</AccountId>
        <AccountType/>
      </UserInfo>
      <UserInfo>
        <DisplayName>Juliana Bowles</DisplayName>
        <AccountId>113</AccountId>
        <AccountType/>
      </UserInfo>
      <UserInfo>
        <DisplayName>Rudolf Ramler</DisplayName>
        <AccountId>10</AccountId>
        <AccountType/>
      </UserInfo>
      <UserInfo>
        <DisplayName>Michal Lewandowski</DisplayName>
        <AccountId>119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462B0711D46E448CD3139C8544E49D" ma:contentTypeVersion="12" ma:contentTypeDescription="Create a new document." ma:contentTypeScope="" ma:versionID="daba470c60dd2f99057cd29b5f6103b2">
  <xsd:schema xmlns:xsd="http://www.w3.org/2001/XMLSchema" xmlns:xs="http://www.w3.org/2001/XMLSchema" xmlns:p="http://schemas.microsoft.com/office/2006/metadata/properties" xmlns:ns2="ceb2df80-1a17-4ea1-8d15-910aeeb81efd" xmlns:ns3="7d03772f-c083-4d7b-bb39-4aef785f8fce" targetNamespace="http://schemas.microsoft.com/office/2006/metadata/properties" ma:root="true" ma:fieldsID="860039084e2eff665653c2fe2942d4b4" ns2:_="" ns3:_="">
    <xsd:import namespace="ceb2df80-1a17-4ea1-8d15-910aeeb81efd"/>
    <xsd:import namespace="7d03772f-c083-4d7b-bb39-4aef785f8f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2df80-1a17-4ea1-8d15-910aeeb81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667cdd9-cbd4-4ba1-a9ca-d299ddf2dc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3772f-c083-4d7b-bb39-4aef785f8f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bc3b916-3d0b-4d74-ad98-1996201c45fd}" ma:internalName="TaxCatchAll" ma:showField="CatchAllData" ma:web="7d03772f-c083-4d7b-bb39-4aef785f8f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3109EE-1846-47CA-BC40-4C0B38E9FCF0}">
  <ds:schemaRefs>
    <ds:schemaRef ds:uri="ceb2df80-1a17-4ea1-8d15-910aeeb81ef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d03772f-c083-4d7b-bb39-4aef785f8f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D6B5EC8-3D16-4BC4-A2E0-B53C3DE9B1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b2df80-1a17-4ea1-8d15-910aeeb81efd"/>
    <ds:schemaRef ds:uri="7d03772f-c083-4d7b-bb39-4aef785f8f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07AA47-8BCB-4F17-B271-4C08975679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scch_master</Template>
  <TotalTime>0</TotalTime>
  <Words>812</Words>
  <Application>Microsoft Office PowerPoint</Application>
  <PresentationFormat>Widescreen</PresentationFormat>
  <Paragraphs>131</Paragraphs>
  <Slides>12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scch_master</vt:lpstr>
      <vt:lpstr>INTEGRATE</vt:lpstr>
      <vt:lpstr>PowerPoint Presentation</vt:lpstr>
      <vt:lpstr>Area 0: Emerging Technologies </vt:lpstr>
      <vt:lpstr>Area 1: Data and AI Modeling</vt:lpstr>
      <vt:lpstr>Area 2: Software Systems Engineering</vt:lpstr>
      <vt:lpstr>Area 3: Integrated Monitoring and Diagnosis</vt:lpstr>
      <vt:lpstr>Intelligent Systems and Certification of AI</vt:lpstr>
      <vt:lpstr>SCCH’s Spin-Offs</vt:lpstr>
      <vt:lpstr>Ongoing Projects</vt:lpstr>
      <vt:lpstr>CantorNet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Moser</dc:creator>
  <cp:lastModifiedBy>Michal Lewandowski</cp:lastModifiedBy>
  <cp:revision>35</cp:revision>
  <cp:lastPrinted>2022-05-18T11:27:30Z</cp:lastPrinted>
  <dcterms:created xsi:type="dcterms:W3CDTF">2021-01-26T17:47:39Z</dcterms:created>
  <dcterms:modified xsi:type="dcterms:W3CDTF">2024-07-22T08:50:23Z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0x0101000D462B0711D46E448CD3139C8544E49D</vt:lpwstr>
  </property>
  <property fmtid="{D5CDD505-2E9C-101B-9397-08002B2CF9AE}" pid="3" name="MediaServiceImageTags">
    <vt:lpwstr/>
  </property>
</Properties>
</file>