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363" r:id="rId3"/>
    <p:sldId id="365" r:id="rId4"/>
    <p:sldId id="367" r:id="rId5"/>
    <p:sldId id="260" r:id="rId6"/>
    <p:sldId id="368" r:id="rId7"/>
    <p:sldId id="369" r:id="rId8"/>
    <p:sldId id="257" r:id="rId9"/>
    <p:sldId id="370" r:id="rId10"/>
    <p:sldId id="35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2C9"/>
    <a:srgbClr val="B7A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748"/>
  </p:normalViewPr>
  <p:slideViewPr>
    <p:cSldViewPr>
      <p:cViewPr varScale="1">
        <p:scale>
          <a:sx n="58" d="100"/>
          <a:sy n="58" d="100"/>
        </p:scale>
        <p:origin x="71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>
              <a:spcBef>
                <a:spcPts val="2000"/>
              </a:spcBef>
              <a:buSzPct val="100000"/>
              <a:buFont typeface="Arial"/>
            </a:lvl1pPr>
            <a:lvl2pPr marL="990600" indent="-533400">
              <a:spcBef>
                <a:spcPts val="2000"/>
              </a:spcBef>
              <a:buSzPct val="100000"/>
              <a:buFont typeface="Arial"/>
            </a:lvl2pPr>
            <a:lvl3pPr marL="1554479" indent="-640079">
              <a:spcBef>
                <a:spcPts val="2000"/>
              </a:spcBef>
              <a:buSzPct val="100000"/>
              <a:buFont typeface="Arial"/>
            </a:lvl3pPr>
            <a:lvl4pPr marL="2082800">
              <a:spcBef>
                <a:spcPts val="2000"/>
              </a:spcBef>
              <a:buSzPct val="100000"/>
              <a:buFont typeface="Arial"/>
            </a:lvl4pPr>
            <a:lvl5pPr marL="2540000">
              <a:spcBef>
                <a:spcPts val="2000"/>
              </a:spcBef>
              <a:buSzPct val="100000"/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>
              <a:spcBef>
                <a:spcPts val="2000"/>
              </a:spcBef>
              <a:buSzPct val="100000"/>
              <a:buFont typeface="Arial"/>
            </a:lvl1pPr>
            <a:lvl2pPr marL="990600" indent="-533400">
              <a:spcBef>
                <a:spcPts val="2000"/>
              </a:spcBef>
              <a:buSzPct val="100000"/>
              <a:buFont typeface="Arial"/>
            </a:lvl2pPr>
            <a:lvl3pPr marL="1554479" indent="-640079">
              <a:spcBef>
                <a:spcPts val="2000"/>
              </a:spcBef>
              <a:buSzPct val="100000"/>
              <a:buFont typeface="Arial"/>
            </a:lvl3pPr>
            <a:lvl4pPr marL="2082800">
              <a:spcBef>
                <a:spcPts val="2000"/>
              </a:spcBef>
              <a:buSzPct val="100000"/>
              <a:buFont typeface="Arial"/>
            </a:lvl4pPr>
            <a:lvl5pPr marL="2540000">
              <a:spcBef>
                <a:spcPts val="2000"/>
              </a:spcBef>
              <a:buSzPct val="100000"/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342900" indent="-342900">
              <a:spcBef>
                <a:spcPts val="2000"/>
              </a:spcBef>
              <a:buSzPct val="100000"/>
              <a:buFont typeface="Arial"/>
              <a:defRPr sz="4200"/>
            </a:lvl1pPr>
            <a:lvl2pPr marL="857250" indent="-400050">
              <a:spcBef>
                <a:spcPts val="2000"/>
              </a:spcBef>
              <a:buSzPct val="100000"/>
              <a:buFont typeface="Arial"/>
              <a:defRPr sz="4200"/>
            </a:lvl2pPr>
            <a:lvl3pPr marL="1394460" indent="-480060">
              <a:spcBef>
                <a:spcPts val="2000"/>
              </a:spcBef>
              <a:buSzPct val="100000"/>
              <a:buFont typeface="Arial"/>
              <a:defRPr sz="4200"/>
            </a:lvl3pPr>
            <a:lvl4pPr marL="1905000" indent="-533400">
              <a:spcBef>
                <a:spcPts val="2000"/>
              </a:spcBef>
              <a:buSzPct val="100000"/>
              <a:buFont typeface="Arial"/>
              <a:defRPr sz="4200"/>
            </a:lvl4pPr>
            <a:lvl5pPr marL="2362200" indent="-533400">
              <a:spcBef>
                <a:spcPts val="2000"/>
              </a:spcBef>
              <a:buSzPct val="100000"/>
              <a:buFont typeface="Arial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37E0-2270-4BAA-945A-A6F7A9A8D9F1}" type="datetimeFigureOut">
              <a:rPr lang="en-US" smtClean="0"/>
              <a:t>7/22/24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B9C01608-54FF-4940-9F31-62AE58F41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99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FEE91-2856-E093-CA83-D1F99FB9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917A49-062D-8D5B-1316-53D3AA206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426582-23CD-F051-792B-1755D334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D108-6584-438F-A0BD-89152851DE19}" type="datetimeFigureOut">
              <a:rPr lang="de-DE" smtClean="0"/>
              <a:t>22.07.24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1A6B7B-7BD2-18E8-146A-43C1706F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353CA8-F08F-C9F5-EBEC-C430F1BD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011024" y="13076008"/>
            <a:ext cx="349455" cy="379591"/>
          </a:xfrm>
        </p:spPr>
        <p:txBody>
          <a:bodyPr/>
          <a:lstStyle/>
          <a:p>
            <a:fld id="{D32A3A18-C914-45C2-A9AB-7BCE931448B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234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9957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 defTabSz="2438338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 defTabSz="2438338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 defTabSz="2438338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 defTabSz="2438338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 defTabSz="2438338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5" r:id="rId11"/>
    <p:sldLayoutId id="2147483667" r:id="rId12"/>
    <p:sldLayoutId id="2147483671" r:id="rId13"/>
    <p:sldLayoutId id="2147483673" r:id="rId14"/>
    <p:sldLayoutId id="2147483674" r:id="rId15"/>
    <p:sldLayoutId id="214748367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7112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3208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9304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5400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31496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7592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43688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9784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5588000" marR="0" indent="-711200" algn="l" defTabSz="1828800" rtl="0" latinLnBrk="0">
        <a:lnSpc>
          <a:spcPct val="90000"/>
        </a:lnSpc>
        <a:spcBef>
          <a:spcPts val="6000"/>
        </a:spcBef>
        <a:spcAft>
          <a:spcPts val="0"/>
        </a:spcAft>
        <a:buClrTx/>
        <a:buSzPct val="123000"/>
        <a:buFontTx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rxiv.org/pdf/2405.03004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hyperlink" Target="https://aclanthology.org/people/j/jana-kampfmeier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aclanthology.org/people/m/michael-wiegand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hyperlink" Target="https://aclanthology.org/people/j/josef-ruppenhofer/" TargetMode="External"/><Relationship Id="rId4" Type="http://schemas.openxmlformats.org/officeDocument/2006/relationships/hyperlink" Target="https://aclanthology.org/people/e/elisabeth-ede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6863" TargetMode="External"/><Relationship Id="rId2" Type="http://schemas.openxmlformats.org/officeDocument/2006/relationships/hyperlink" Target="https://openreview.net/attachment?id=ahh5eXkKKc&amp;name=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clanthology.org/2021.repl4nlp-1.12.pdf" TargetMode="External"/><Relationship Id="rId5" Type="http://schemas.openxmlformats.org/officeDocument/2006/relationships/hyperlink" Target="https://arxiv.org/pdf/2306.04502" TargetMode="External"/><Relationship Id="rId4" Type="http://schemas.openxmlformats.org/officeDocument/2006/relationships/hyperlink" Target="https://aclanthology.org/2023.acl-short.158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9444788"/>
            <a:ext cx="8382000" cy="4191000"/>
          </a:xfrm>
          <a:prstGeom prst="rect">
            <a:avLst/>
          </a:prstGeom>
        </p:spPr>
      </p:pic>
      <p:sp>
        <p:nvSpPr>
          <p:cNvPr id="237" name="Weak Supervision"/>
          <p:cNvSpPr txBox="1">
            <a:spLocks noGrp="1"/>
          </p:cNvSpPr>
          <p:nvPr>
            <p:ph type="ctrTitle"/>
          </p:nvPr>
        </p:nvSpPr>
        <p:spPr>
          <a:xfrm>
            <a:off x="1193796" y="929299"/>
            <a:ext cx="21971004" cy="7844587"/>
          </a:xfrm>
          <a:prstGeom prst="rect">
            <a:avLst/>
          </a:prstGeom>
        </p:spPr>
        <p:txBody>
          <a:bodyPr>
            <a:normAutofit/>
          </a:bodyPr>
          <a:lstStyle/>
          <a:p>
            <a:pPr hangingPunct="1"/>
            <a:r>
              <a:rPr lang="en-US" dirty="0"/>
              <a:t>NLP Lab</a:t>
            </a:r>
            <a:br>
              <a:rPr lang="en-US" dirty="0"/>
            </a:br>
            <a:r>
              <a:rPr lang="en-US" i="1" dirty="0" err="1"/>
              <a:t>Digitale</a:t>
            </a:r>
            <a:r>
              <a:rPr lang="en-US" i="1" dirty="0"/>
              <a:t> </a:t>
            </a:r>
            <a:r>
              <a:rPr lang="en-US" i="1" dirty="0" err="1"/>
              <a:t>Textwissenschaften</a:t>
            </a:r>
            <a:br>
              <a:rPr lang="en-US" dirty="0"/>
            </a:br>
            <a:r>
              <a:rPr lang="en-US" dirty="0"/>
              <a:t>@University of Vienna</a:t>
            </a:r>
            <a:br>
              <a:rPr lang="en-US" dirty="0"/>
            </a:br>
            <a:br>
              <a:rPr lang="en-US" dirty="0"/>
            </a:br>
            <a:r>
              <a:rPr lang="en-GB" sz="6000" b="0" i="0" u="none" strike="noStrike" dirty="0">
                <a:effectLst/>
                <a:latin typeface="-apple-system-font"/>
              </a:rPr>
              <a:t>Faculty of Philological and Cultural Studies </a:t>
            </a:r>
            <a:br>
              <a:rPr lang="en-GB" sz="6000" b="0" i="0" u="none" strike="noStrike" dirty="0">
                <a:effectLst/>
                <a:latin typeface="-apple-system-font"/>
              </a:rPr>
            </a:br>
            <a:r>
              <a:rPr lang="en-GB" sz="6000" b="0" i="0" u="none" strike="noStrike" dirty="0">
                <a:effectLst/>
                <a:latin typeface="-apple-system-font"/>
              </a:rPr>
              <a:t>Faculty of Computer Science</a:t>
            </a:r>
            <a:endParaRPr sz="6000" dirty="0"/>
          </a:p>
        </p:txBody>
      </p:sp>
      <p:sp>
        <p:nvSpPr>
          <p:cNvPr id="238" name="Anastasiia Sedova, Benjamin Roth"/>
          <p:cNvSpPr txBox="1">
            <a:spLocks noGrp="1"/>
          </p:cNvSpPr>
          <p:nvPr>
            <p:ph type="subTitle" sz="quarter" idx="1"/>
          </p:nvPr>
        </p:nvSpPr>
        <p:spPr>
          <a:xfrm>
            <a:off x="1206496" y="9301667"/>
            <a:ext cx="21971001" cy="190500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dirty="0"/>
              <a:t>Benjamin Roth</a:t>
            </a:r>
            <a:r>
              <a:rPr lang="en-US" b="0" dirty="0"/>
              <a:t>, </a:t>
            </a:r>
            <a:r>
              <a:rPr lang="en-US" b="0" dirty="0" err="1"/>
              <a:t>Anastasiia</a:t>
            </a:r>
            <a:r>
              <a:rPr lang="en-US" b="0" dirty="0"/>
              <a:t> </a:t>
            </a:r>
            <a:r>
              <a:rPr lang="en-US" b="0" dirty="0" err="1"/>
              <a:t>Sedova</a:t>
            </a:r>
            <a:r>
              <a:rPr lang="en-US" b="0" dirty="0"/>
              <a:t>, Andreas Stephan, Vasiliki </a:t>
            </a:r>
            <a:r>
              <a:rPr lang="en-US" b="0" dirty="0" err="1"/>
              <a:t>Kougia</a:t>
            </a:r>
            <a:r>
              <a:rPr lang="en-US" b="0" dirty="0"/>
              <a:t>, Pedro Luz de Araujo, Xia </a:t>
            </a:r>
            <a:r>
              <a:rPr lang="en-US" b="0" dirty="0" err="1"/>
              <a:t>Yuxi</a:t>
            </a:r>
            <a:r>
              <a:rPr lang="en-US" b="0" dirty="0"/>
              <a:t>, Lukas Thomas, Lena </a:t>
            </a:r>
            <a:r>
              <a:rPr lang="en-US" b="0" dirty="0" err="1"/>
              <a:t>Zellinger</a:t>
            </a:r>
            <a:r>
              <a:rPr lang="en-US" b="0" dirty="0"/>
              <a:t>, Loris </a:t>
            </a:r>
            <a:r>
              <a:rPr lang="en-US" b="0" dirty="0" err="1"/>
              <a:t>Schönegger</a:t>
            </a:r>
            <a:r>
              <a:rPr lang="en-US" b="0" dirty="0"/>
              <a:t>, </a:t>
            </a:r>
            <a:r>
              <a:rPr lang="en-US" b="0"/>
              <a:t>Leonardo Bergmann</a:t>
            </a:r>
            <a:br>
              <a:rPr lang="en-US" b="0" dirty="0"/>
            </a:br>
            <a:endParaRPr b="0" dirty="0"/>
          </a:p>
        </p:txBody>
      </p:sp>
      <p:sp>
        <p:nvSpPr>
          <p:cNvPr id="6" name="Anastasiia Sedova, Benjamin Roth"/>
          <p:cNvSpPr txBox="1">
            <a:spLocks/>
          </p:cNvSpPr>
          <p:nvPr/>
        </p:nvSpPr>
        <p:spPr>
          <a:xfrm>
            <a:off x="1193799" y="9448799"/>
            <a:ext cx="21971001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759200" marR="0" indent="-711200" algn="l" defTabSz="1828800" rtl="0" latinLnBrk="0">
              <a:lnSpc>
                <a:spcPct val="90000"/>
              </a:lnSpc>
              <a:spcBef>
                <a:spcPts val="60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4368800" marR="0" indent="-711200" algn="l" defTabSz="1828800" rtl="0" latinLnBrk="0">
              <a:lnSpc>
                <a:spcPct val="90000"/>
              </a:lnSpc>
              <a:spcBef>
                <a:spcPts val="60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4978400" marR="0" indent="-711200" algn="l" defTabSz="1828800" rtl="0" latinLnBrk="0">
              <a:lnSpc>
                <a:spcPct val="90000"/>
              </a:lnSpc>
              <a:spcBef>
                <a:spcPts val="60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5588000" marR="0" indent="-711200" algn="l" defTabSz="1828800" rtl="0" latinLnBrk="0">
              <a:lnSpc>
                <a:spcPct val="90000"/>
              </a:lnSpc>
              <a:spcBef>
                <a:spcPts val="60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-US" i="1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3651250"/>
            <a:ext cx="21031200" cy="87026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53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800" y="-990600"/>
            <a:ext cx="32232600" cy="179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41F4726-8C22-99E6-0366-27187AF4950F}"/>
              </a:ext>
            </a:extLst>
          </p:cNvPr>
          <p:cNvGrpSpPr/>
          <p:nvPr/>
        </p:nvGrpSpPr>
        <p:grpSpPr>
          <a:xfrm>
            <a:off x="17936626" y="2029335"/>
            <a:ext cx="6447374" cy="3236388"/>
            <a:chOff x="1426476" y="4236503"/>
            <a:chExt cx="3600503" cy="1782238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3A4B7961-9FAF-01CD-51D2-3CFA846D7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8221" y="4236503"/>
              <a:ext cx="2738758" cy="1030262"/>
            </a:xfrm>
            <a:prstGeom prst="rect">
              <a:avLst/>
            </a:prstGeom>
            <a:ln w="12700">
              <a:miter lim="400000"/>
            </a:ln>
            <a:effectLst>
              <a:outerShdw blurRad="2159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E21C7D-E80E-9BEC-94E7-244D726F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476" y="5070322"/>
              <a:ext cx="2097827" cy="94841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EF1AEE-39BB-FEE5-A8C2-1262653A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3826"/>
            <a:ext cx="21031200" cy="2651126"/>
          </a:xfrm>
        </p:spPr>
        <p:txBody>
          <a:bodyPr/>
          <a:lstStyle/>
          <a:p>
            <a:r>
              <a:rPr lang="en-AT" dirty="0"/>
              <a:t>Funded Projects: Machine Learning &amp; Computational Linguistics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13E88-531B-9E46-3B3A-49CBAA0EC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667000"/>
            <a:ext cx="21031200" cy="10744200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Knowledge-infused Deep Learning for Natural Language Processing</a:t>
            </a:r>
          </a:p>
          <a:p>
            <a:pPr lvl="1"/>
            <a:r>
              <a:rPr lang="en-GB" dirty="0"/>
              <a:t>PI: Benjamin Roth</a:t>
            </a:r>
          </a:p>
          <a:p>
            <a:pPr lvl="1"/>
            <a:r>
              <a:rPr lang="en-GB" dirty="0"/>
              <a:t>WWTF Vienna Research Group</a:t>
            </a:r>
            <a:endParaRPr lang="en-US" dirty="0"/>
          </a:p>
          <a:p>
            <a:r>
              <a:rPr lang="en-US" b="1" dirty="0"/>
              <a:t>Cognitive Plausibility of Deep Learning Language Models (</a:t>
            </a:r>
            <a:r>
              <a:rPr lang="en-US" b="1" dirty="0" err="1"/>
              <a:t>CogML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PI: Lukas </a:t>
            </a:r>
            <a:r>
              <a:rPr lang="en-US" dirty="0" err="1"/>
              <a:t>Thoma</a:t>
            </a:r>
            <a:r>
              <a:rPr lang="en-US" dirty="0"/>
              <a:t>, Ivonne Weyers</a:t>
            </a:r>
          </a:p>
          <a:p>
            <a:pPr lvl="1"/>
            <a:r>
              <a:rPr lang="en-US" dirty="0"/>
              <a:t>ÖAW </a:t>
            </a:r>
            <a:r>
              <a:rPr lang="en-US" dirty="0" err="1"/>
              <a:t>go!digital</a:t>
            </a:r>
            <a:r>
              <a:rPr lang="en-US" dirty="0"/>
              <a:t> 3.0</a:t>
            </a:r>
          </a:p>
          <a:p>
            <a:r>
              <a:rPr lang="en-GB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Representing Sets in Embeddings of Relational Information</a:t>
            </a:r>
          </a:p>
          <a:p>
            <a:pPr lvl="1"/>
            <a:r>
              <a:rPr lang="en-GB" dirty="0"/>
              <a:t>PI: Benjamin Roth</a:t>
            </a:r>
          </a:p>
          <a:p>
            <a:pPr lvl="1"/>
            <a:r>
              <a:rPr lang="en-GB" dirty="0"/>
              <a:t>DFG</a:t>
            </a:r>
            <a:endParaRPr lang="de-DE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ka-GE" b="1" dirty="0">
                <a:ea typeface="Cambria" panose="02040503050406030204" pitchFamily="18" charset="0"/>
                <a:cs typeface="Calibri" panose="020F0502020204030204" pitchFamily="34" charset="0"/>
              </a:rPr>
              <a:t>The </a:t>
            </a:r>
            <a:r>
              <a:rPr lang="de-DE" b="1" dirty="0">
                <a:ea typeface="Cambria" panose="02040503050406030204" pitchFamily="18" charset="0"/>
                <a:cs typeface="Calibri" panose="020F0502020204030204" pitchFamily="34" charset="0"/>
              </a:rPr>
              <a:t>Universal </a:t>
            </a:r>
            <a:r>
              <a:rPr lang="de-DE" b="1" dirty="0" err="1">
                <a:ea typeface="Cambria" panose="02040503050406030204" pitchFamily="18" charset="0"/>
                <a:cs typeface="Calibri" panose="020F0502020204030204" pitchFamily="34" charset="0"/>
              </a:rPr>
              <a:t>Dependency</a:t>
            </a:r>
            <a:r>
              <a:rPr lang="ka-GE" b="1" dirty="0">
                <a:ea typeface="Cambria" panose="02040503050406030204" pitchFamily="18" charset="0"/>
                <a:cs typeface="Calibri" panose="020F0502020204030204" pitchFamily="34" charset="0"/>
              </a:rPr>
              <a:t> scheme and the test Treebank of Georgian</a:t>
            </a:r>
            <a:endParaRPr lang="en-US" b="1" dirty="0"/>
          </a:p>
          <a:p>
            <a:pPr lvl="1"/>
            <a:r>
              <a:rPr lang="en-AT" dirty="0"/>
              <a:t>PI: Irina Lobzhanidze, Host: Benjamin Roth</a:t>
            </a:r>
          </a:p>
          <a:p>
            <a:pPr lvl="1"/>
            <a:r>
              <a:rPr lang="de-DE" dirty="0">
                <a:ea typeface="Cambria" panose="02040503050406030204" pitchFamily="18" charset="0"/>
                <a:cs typeface="Calibri" panose="020F0502020204030204" pitchFamily="34" charset="0"/>
              </a:rPr>
              <a:t>ÖAW </a:t>
            </a:r>
            <a:r>
              <a:rPr lang="ka-GE" dirty="0">
                <a:ea typeface="Cambria" panose="02040503050406030204" pitchFamily="18" charset="0"/>
                <a:cs typeface="Calibri" panose="020F0502020204030204" pitchFamily="34" charset="0"/>
              </a:rPr>
              <a:t>Joint Excellence in Science and Humanities</a:t>
            </a:r>
            <a:endParaRPr lang="de-DE" dirty="0"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GB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Nexus Sans"/>
              </a:rPr>
              <a:t>Detection of Euphemistic Abuse</a:t>
            </a:r>
            <a:endParaRPr lang="en-GB" b="1" dirty="0"/>
          </a:p>
          <a:p>
            <a:pPr lvl="1"/>
            <a:r>
              <a:rPr lang="en-GB" dirty="0"/>
              <a:t>PI: Michael Wiegand</a:t>
            </a:r>
          </a:p>
          <a:p>
            <a:pPr lvl="1"/>
            <a:r>
              <a:rPr lang="en-GB" dirty="0"/>
              <a:t>FWF</a:t>
            </a:r>
          </a:p>
          <a:p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8FE0D-9D4C-B574-B2C2-BDBF2512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9303" y="5745709"/>
            <a:ext cx="3141148" cy="1456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B402B-5D4A-3CB1-7DFE-F0A98B2E9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8101" y="9047643"/>
            <a:ext cx="3543300" cy="1428750"/>
          </a:xfrm>
          <a:prstGeom prst="rect">
            <a:avLst/>
          </a:prstGeom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1EDDC700-DC53-05D9-23E8-88C1F4C45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21008" y="11463924"/>
            <a:ext cx="6339029" cy="172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11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E14B-1DED-DFF0-AF27-B1EB179C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Specification learning and multi-metric analysis</a:t>
            </a:r>
            <a:endParaRPr lang="en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F60DC-5EE7-1732-4974-6ACD6957D784}"/>
              </a:ext>
            </a:extLst>
          </p:cNvPr>
          <p:cNvSpPr txBox="1"/>
          <p:nvPr/>
        </p:nvSpPr>
        <p:spPr>
          <a:xfrm>
            <a:off x="12068176" y="4648200"/>
            <a:ext cx="12315824" cy="8710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Publications and preprints:</a:t>
            </a:r>
          </a:p>
          <a:p>
            <a:pPr algn="l"/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1. Checking </a:t>
            </a:r>
            <a:r>
              <a:rPr lang="en-GB" sz="4000" dirty="0" err="1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HateCheck</a:t>
            </a:r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: a cross-functional analysis of behaviour-aware learning for hate speech detection [Luz de Araujo &amp; Roth, NLP Power @ ACL 2022]</a:t>
            </a:r>
          </a:p>
          <a:p>
            <a:pPr algn="l"/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2. Cross-functional Analysis of Generalization in </a:t>
            </a:r>
            <a:r>
              <a:rPr lang="en-GB" sz="4000" dirty="0" err="1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Behavioral</a:t>
            </a:r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 Learning [Luz de Araujo &amp; Roth, TACL 2023]</a:t>
            </a:r>
          </a:p>
          <a:p>
            <a:pPr algn="l"/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3. Functionality learning through specification instructions [Luz de Araujo &amp; Roth, preprint available at </a:t>
            </a:r>
            <a:r>
              <a:rPr lang="en-GB" sz="4000" u="sng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GB" sz="4000" u="sng" dirty="0" err="1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arxiv.org</a:t>
            </a:r>
            <a:r>
              <a:rPr lang="en-GB" sz="4000" u="sng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/abs/2311.08481</a:t>
            </a:r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]</a:t>
            </a:r>
          </a:p>
          <a:p>
            <a:pPr algn="l"/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4. Specification Overfitting in Artificial Intelligence [Roth et al., preprint available at </a:t>
            </a:r>
            <a:r>
              <a:rPr lang="en-GB" sz="4000" u="sng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GB" sz="4000" u="sng" dirty="0" err="1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arxiv.org</a:t>
            </a:r>
            <a:r>
              <a:rPr lang="en-GB" sz="4000" u="sng" dirty="0">
                <a:solidFill>
                  <a:srgbClr val="0097A7"/>
                </a:solidFill>
                <a:effectLst/>
                <a:latin typeface="Arial" panose="020B0604020202020204" pitchFamily="34" charset="0"/>
              </a:rPr>
              <a:t>/abs/2403.08425</a:t>
            </a:r>
            <a:r>
              <a:rPr lang="en-GB" sz="4000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923E8-B8AA-CB71-7DEA-7C2B423D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638800"/>
            <a:ext cx="10458794" cy="59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07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780D-F359-9F47-4B4C-EC7CA7D6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b="1" dirty="0">
                <a:latin typeface="Arial" panose="020B0604020202020204" pitchFamily="34" charset="0"/>
                <a:cs typeface="Arial" panose="020B0604020202020204" pitchFamily="34" charset="0"/>
              </a:rPr>
              <a:t>Text-Guided Image Clustering</a:t>
            </a:r>
            <a:br>
              <a:rPr lang="en-AT" dirty="0"/>
            </a:br>
            <a:r>
              <a:rPr lang="en-GB" sz="4000" dirty="0">
                <a:solidFill>
                  <a:schemeClr val="tx1"/>
                </a:solidFill>
              </a:rPr>
              <a:t>Andreas Stephan, Lukas </a:t>
            </a:r>
            <a:r>
              <a:rPr lang="en-GB" sz="4000" dirty="0" err="1">
                <a:solidFill>
                  <a:schemeClr val="tx1"/>
                </a:solidFill>
              </a:rPr>
              <a:t>Miklautz</a:t>
            </a:r>
            <a:r>
              <a:rPr lang="en-GB" sz="4000" dirty="0">
                <a:solidFill>
                  <a:schemeClr val="tx1"/>
                </a:solidFill>
              </a:rPr>
              <a:t>, Kevin </a:t>
            </a:r>
            <a:r>
              <a:rPr lang="en-GB" sz="4000" dirty="0" err="1">
                <a:solidFill>
                  <a:schemeClr val="tx1"/>
                </a:solidFill>
              </a:rPr>
              <a:t>Sidak</a:t>
            </a:r>
            <a:r>
              <a:rPr lang="en-GB" sz="4000" dirty="0">
                <a:solidFill>
                  <a:schemeClr val="tx1"/>
                </a:solidFill>
              </a:rPr>
              <a:t>, Jan Philip </a:t>
            </a:r>
            <a:r>
              <a:rPr lang="en-GB" sz="4000" dirty="0" err="1">
                <a:solidFill>
                  <a:schemeClr val="tx1"/>
                </a:solidFill>
              </a:rPr>
              <a:t>Wahle</a:t>
            </a:r>
            <a:r>
              <a:rPr lang="en-GB" sz="4000" dirty="0">
                <a:solidFill>
                  <a:schemeClr val="tx1"/>
                </a:solidFill>
              </a:rPr>
              <a:t>, </a:t>
            </a:r>
            <a:br>
              <a:rPr lang="en-GB" sz="4000" dirty="0">
                <a:solidFill>
                  <a:schemeClr val="tx1"/>
                </a:solidFill>
              </a:rPr>
            </a:br>
            <a:r>
              <a:rPr lang="en-GB" sz="4000" dirty="0">
                <a:solidFill>
                  <a:schemeClr val="tx1"/>
                </a:solidFill>
              </a:rPr>
              <a:t>Bela </a:t>
            </a:r>
            <a:r>
              <a:rPr lang="en-GB" sz="4000" dirty="0" err="1">
                <a:solidFill>
                  <a:schemeClr val="tx1"/>
                </a:solidFill>
              </a:rPr>
              <a:t>Gipp</a:t>
            </a:r>
            <a:r>
              <a:rPr lang="en-GB" sz="4000" dirty="0">
                <a:solidFill>
                  <a:schemeClr val="tx1"/>
                </a:solidFill>
              </a:rPr>
              <a:t>, Claudia Plant and Benjamin Roth, EACL 2024</a:t>
            </a:r>
            <a:endParaRPr lang="en-AT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FC2A5-E588-3EAE-62F8-E53B6BD69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119" y="4297376"/>
            <a:ext cx="15008360" cy="8351824"/>
          </a:xfrm>
        </p:spPr>
        <p:txBody>
          <a:bodyPr>
            <a:normAutofit fontScale="92500" lnSpcReduction="10000"/>
          </a:bodyPr>
          <a:lstStyle/>
          <a:p>
            <a:r>
              <a:rPr lang="en-AT" dirty="0"/>
              <a:t>Use image-to-text models to generate textual descriptions of images, subsequently cluster only text.</a:t>
            </a:r>
          </a:p>
          <a:p>
            <a:r>
              <a:rPr lang="en-AT" dirty="0"/>
              <a:t>Prompting can guide the clustering to focus on certain aspects</a:t>
            </a:r>
          </a:p>
          <a:p>
            <a:endParaRPr lang="en-AT" dirty="0"/>
          </a:p>
          <a:p>
            <a:pPr marL="0" indent="0">
              <a:buNone/>
            </a:pPr>
            <a:r>
              <a:rPr lang="en-AT" dirty="0"/>
              <a:t>We observe:</a:t>
            </a:r>
          </a:p>
          <a:p>
            <a:pPr marL="762010" indent="-762010"/>
            <a:r>
              <a:rPr lang="en-AT" dirty="0"/>
              <a:t>Text-based image clustering often outperforms image-based clustering</a:t>
            </a:r>
          </a:p>
          <a:p>
            <a:pPr marL="762010" indent="-762010"/>
            <a:r>
              <a:rPr lang="en-AT" dirty="0"/>
              <a:t>Generated text makes cluster better interpretable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B8E80-85D2-7F38-4A62-8C5510B17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3175" y="5662997"/>
            <a:ext cx="360000" cy="273844"/>
          </a:xfrm>
          <a:prstGeom prst="rect">
            <a:avLst/>
          </a:prstGeom>
        </p:spPr>
        <p:txBody>
          <a:bodyPr vert="horz" lIns="91440" tIns="45720" rIns="0" bIns="46800" rtlCol="0" anchor="ctr"/>
          <a:lstStyle>
            <a:defPPr>
              <a:defRPr lang="de-DE"/>
            </a:defPPr>
            <a:lvl1pPr marL="0" algn="r" defTabSz="685783" rtl="0" eaLnBrk="1" latinLnBrk="0" hangingPunct="1">
              <a:defRPr sz="800" b="0" i="0" kern="1200">
                <a:solidFill>
                  <a:schemeClr val="accent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659B55-214A-9244-B2C4-88C435D949E0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1DEE501-52EB-1C30-CA23-DDC397CA0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20" y="4297376"/>
            <a:ext cx="7205880" cy="78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418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1C18-35EC-7CA9-1DA7-9E09DA4D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Temporal Relation Extraction with LLMs and Temporal Reasoning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3F0A6-3915-ECDB-3B18-BBA9D3BB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4724400"/>
            <a:ext cx="11353801" cy="7629526"/>
          </a:xfrm>
        </p:spPr>
        <p:txBody>
          <a:bodyPr/>
          <a:lstStyle/>
          <a:p>
            <a:r>
              <a:rPr lang="en-GB" sz="6000" b="1" dirty="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Analysing zero-shot temporal relation extraction on clinical notes using temporal consistency</a:t>
            </a:r>
            <a:br>
              <a:rPr lang="en-GB" sz="6000" b="1" dirty="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4000" i="1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Kougia</a:t>
            </a:r>
            <a:r>
              <a:rPr lang="en-GB" sz="4000" i="1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V., </a:t>
            </a:r>
            <a:r>
              <a:rPr lang="en-GB" sz="4000" i="1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Sedova</a:t>
            </a:r>
            <a:r>
              <a:rPr lang="en-GB" sz="4000" i="1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A., Stephan, A., </a:t>
            </a:r>
            <a:r>
              <a:rPr lang="en-GB" sz="4000" i="1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Zaporojets</a:t>
            </a:r>
            <a:r>
              <a:rPr lang="en-GB" sz="4000" i="1" dirty="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K., &amp; Roth, B.</a:t>
            </a:r>
            <a:br>
              <a:rPr lang="en-AT" sz="6000" b="1" dirty="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200" b="1" i="1" dirty="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23rd </a:t>
            </a:r>
            <a:r>
              <a:rPr lang="en-GB" sz="3200" b="1" i="1" dirty="0" err="1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BioNLP</a:t>
            </a:r>
            <a:r>
              <a:rPr lang="en-GB" sz="3200" b="1" i="1" dirty="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Workshop and Shared Tasks @ ACL 2024</a:t>
            </a:r>
            <a:endParaRPr lang="en-GB" sz="3200" b="1" dirty="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en-GB" sz="6000" b="1" dirty="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Google Shape;56;p13">
            <a:extLst>
              <a:ext uri="{FF2B5EF4-FFF2-40B4-BE49-F238E27FC236}">
                <a16:creationId xmlns:a16="http://schemas.microsoft.com/office/drawing/2014/main" id="{7593BA2A-84F6-92AE-3F60-E504A23AEC5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030201" y="4038600"/>
            <a:ext cx="9677400" cy="8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1086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108C-ADC9-0D33-4F27-74E02370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Memorization in Language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A4DE3-EC2F-5664-DCC5-95E4CBF59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11125200" cy="8702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00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Exploring prompts to elicit memorization in masked language model-based named entity recognition </a:t>
            </a:r>
          </a:p>
          <a:p>
            <a:r>
              <a:rPr lang="en-GB" sz="50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Yuxi Xia</a:t>
            </a:r>
            <a:r>
              <a:rPr lang="en-GB" sz="5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en-GB" sz="50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Anastasiia</a:t>
            </a:r>
            <a:r>
              <a:rPr lang="en-GB" sz="5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GB" sz="50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Sedova</a:t>
            </a:r>
            <a:r>
              <a:rPr lang="en-GB" sz="5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Pedro Henrique Luz de Araujo, Vasiliki </a:t>
            </a:r>
            <a:r>
              <a:rPr lang="en-GB" sz="50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Kougia</a:t>
            </a:r>
            <a:r>
              <a:rPr lang="en-GB" sz="5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Lisa </a:t>
            </a:r>
            <a:r>
              <a:rPr lang="en-GB" sz="50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Nußbaumer</a:t>
            </a:r>
            <a:r>
              <a:rPr lang="en-GB" sz="50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Benjamin Roth</a:t>
            </a:r>
          </a:p>
          <a:p>
            <a:r>
              <a:rPr lang="en-GB" sz="5000" dirty="0">
                <a:highlight>
                  <a:srgbClr val="FFFFFF"/>
                </a:highlight>
                <a:latin typeface="Arial" panose="020B0604020202020204" pitchFamily="34" charset="0"/>
              </a:rPr>
              <a:t>Link: </a:t>
            </a:r>
            <a:r>
              <a:rPr lang="en-GB" sz="5000" dirty="0">
                <a:hlinkClick r:id="rId2"/>
              </a:rPr>
              <a:t>https://arxiv.org/pdf/2405.03004</a:t>
            </a:r>
            <a:endParaRPr lang="en-AT" sz="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AC8A8-8114-6C3A-35E9-AD9AC0C7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0" y="3048000"/>
            <a:ext cx="10668000" cy="98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903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8F7EC-9BBE-2879-356E-AFDCD9F9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3364550"/>
          </a:xfrm>
        </p:spPr>
        <p:txBody>
          <a:bodyPr>
            <a:normAutofit/>
          </a:bodyPr>
          <a:lstStyle/>
          <a:p>
            <a:r>
              <a:rPr lang="en-GB" sz="5600" dirty="0"/>
              <a:t>Euphemistic Abuse – </a:t>
            </a:r>
            <a:br>
              <a:rPr lang="en-GB" sz="5600" dirty="0"/>
            </a:br>
            <a:r>
              <a:rPr lang="en-GB" sz="5600" dirty="0"/>
              <a:t>A New Dataset and Classification Experiments for </a:t>
            </a:r>
            <a:br>
              <a:rPr lang="en-GB" sz="5600" dirty="0"/>
            </a:br>
            <a:r>
              <a:rPr lang="en-GB" sz="5600" dirty="0"/>
              <a:t>Implicitly Abusive Language </a:t>
            </a:r>
            <a:br>
              <a:rPr lang="en-GB" sz="5600" dirty="0"/>
            </a:br>
            <a:r>
              <a:rPr lang="en-GB" sz="3300" dirty="0">
                <a:hlinkClick r:id="rId2"/>
              </a:rPr>
              <a:t>Michael Wiegand</a:t>
            </a:r>
            <a:r>
              <a:rPr lang="en-GB" sz="3300" dirty="0"/>
              <a:t>, </a:t>
            </a:r>
            <a:r>
              <a:rPr lang="en-GB" sz="3300" dirty="0">
                <a:hlinkClick r:id="rId3"/>
              </a:rPr>
              <a:t>Jana Kampfmeier</a:t>
            </a:r>
            <a:r>
              <a:rPr lang="en-GB" sz="3300" dirty="0"/>
              <a:t>, </a:t>
            </a:r>
            <a:r>
              <a:rPr lang="en-GB" sz="3300" dirty="0">
                <a:hlinkClick r:id="rId4"/>
              </a:rPr>
              <a:t>Elisabeth Eder</a:t>
            </a:r>
            <a:r>
              <a:rPr lang="en-GB" sz="3300" dirty="0"/>
              <a:t>, </a:t>
            </a:r>
            <a:r>
              <a:rPr lang="en-GB" sz="3300" dirty="0">
                <a:hlinkClick r:id="rId5"/>
              </a:rPr>
              <a:t>Josef Ruppenhofer</a:t>
            </a:r>
            <a:br>
              <a:rPr lang="en-GB" sz="3300" dirty="0"/>
            </a:br>
            <a:r>
              <a:rPr lang="en-GB" sz="5600" dirty="0"/>
              <a:t>(EMNLP, 2023)</a:t>
            </a:r>
            <a:endParaRPr lang="de-DE" sz="56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6C96E0F-4D53-41E3-9693-A84BCF32467F}"/>
              </a:ext>
            </a:extLst>
          </p:cNvPr>
          <p:cNvSpPr/>
          <p:nvPr/>
        </p:nvSpPr>
        <p:spPr>
          <a:xfrm>
            <a:off x="6320236" y="6175606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Generation of Euphemistic Abuse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8B35561-6357-4380-A614-203F1932E3C0}"/>
              </a:ext>
            </a:extLst>
          </p:cNvPr>
          <p:cNvSpPr/>
          <p:nvPr/>
        </p:nvSpPr>
        <p:spPr>
          <a:xfrm>
            <a:off x="7472364" y="8479862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Fragment Extraction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F7C82E5-235B-4270-8D71-B5A943E1FD58}"/>
              </a:ext>
            </a:extLst>
          </p:cNvPr>
          <p:cNvSpPr/>
          <p:nvPr/>
        </p:nvSpPr>
        <p:spPr>
          <a:xfrm>
            <a:off x="9200556" y="6175606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Filtering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C213DC-F81F-4715-8764-DC814C09C051}"/>
              </a:ext>
            </a:extLst>
          </p:cNvPr>
          <p:cNvSpPr/>
          <p:nvPr/>
        </p:nvSpPr>
        <p:spPr>
          <a:xfrm>
            <a:off x="12080876" y="6175606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Validation</a:t>
            </a:r>
          </a:p>
          <a:p>
            <a:pPr algn="ctr"/>
            <a:r>
              <a:rPr lang="en-GB" sz="2800" b="1" dirty="0">
                <a:solidFill>
                  <a:schemeClr val="tx2"/>
                </a:solidFill>
              </a:rPr>
              <a:t>Task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FF3470-5D40-4C04-A534-4D5AAE05E402}"/>
              </a:ext>
            </a:extLst>
          </p:cNvPr>
          <p:cNvSpPr/>
          <p:nvPr/>
        </p:nvSpPr>
        <p:spPr>
          <a:xfrm>
            <a:off x="15105212" y="8479862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Consistency Task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26BA799-812A-4E8A-9DFD-9304E8CAF255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8768508" y="6967694"/>
            <a:ext cx="43204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5B74289-A736-475B-A6A8-C95303C60888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8624492" y="11496682"/>
            <a:ext cx="43204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2DA62CF-945F-48A3-9045-BBD5C1D2A2B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11648828" y="6967694"/>
            <a:ext cx="43204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3EFDE69-D5C7-4B1D-A4D9-0EF380714E26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14529148" y="6967694"/>
            <a:ext cx="576064" cy="23042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5CC2C791-E5F5-44CB-A3F2-9EF46ABEE886}"/>
              </a:ext>
            </a:extLst>
          </p:cNvPr>
          <p:cNvCxnSpPr>
            <a:cxnSpLocks/>
            <a:stCxn id="42" idx="3"/>
            <a:endCxn id="5" idx="1"/>
          </p:cNvCxnSpPr>
          <p:nvPr/>
        </p:nvCxnSpPr>
        <p:spPr>
          <a:xfrm>
            <a:off x="5042095" y="6967694"/>
            <a:ext cx="12781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ussdiagramm: Magnetplattenspeicher 33">
            <a:extLst>
              <a:ext uri="{FF2B5EF4-FFF2-40B4-BE49-F238E27FC236}">
                <a16:creationId xmlns:a16="http://schemas.microsoft.com/office/drawing/2014/main" id="{8B0F875F-FB0F-41B6-8F07-F258C1B512CF}"/>
              </a:ext>
            </a:extLst>
          </p:cNvPr>
          <p:cNvSpPr/>
          <p:nvPr/>
        </p:nvSpPr>
        <p:spPr>
          <a:xfrm>
            <a:off x="17841515" y="6895686"/>
            <a:ext cx="5262986" cy="4752528"/>
          </a:xfrm>
          <a:prstGeom prst="flowChartMagneticDisk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4800" b="1" dirty="0">
                <a:solidFill>
                  <a:schemeClr val="tx2"/>
                </a:solidFill>
              </a:rPr>
              <a:t>Gold Standard</a:t>
            </a:r>
          </a:p>
          <a:p>
            <a:pPr algn="ctr"/>
            <a:endParaRPr lang="de-AT" sz="4800" b="1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Euphemistic Abuse</a:t>
            </a:r>
          </a:p>
          <a:p>
            <a:pPr algn="ctr"/>
            <a:r>
              <a:rPr lang="en-GB" sz="2200" b="1" i="1" dirty="0">
                <a:solidFill>
                  <a:srgbClr val="FF0000"/>
                </a:solidFill>
              </a:rPr>
              <a:t>You inspire me to fall asleep.</a:t>
            </a:r>
          </a:p>
          <a:p>
            <a:pPr algn="ctr"/>
            <a:r>
              <a:rPr lang="en-GB" sz="2200" b="1" i="1" dirty="0">
                <a:solidFill>
                  <a:srgbClr val="FF0000"/>
                </a:solidFill>
              </a:rPr>
              <a:t>Intelligence has never been your thing.</a:t>
            </a:r>
          </a:p>
          <a:p>
            <a:pPr algn="ctr"/>
            <a:r>
              <a:rPr lang="en-GB" sz="2200" b="1" i="1" dirty="0">
                <a:solidFill>
                  <a:srgbClr val="FF0000"/>
                </a:solidFill>
              </a:rPr>
              <a:t>You should compete in the ego </a:t>
            </a:r>
            <a:r>
              <a:rPr lang="en-GB" sz="2200" b="1" i="1" dirty="0" err="1">
                <a:solidFill>
                  <a:srgbClr val="FF0000"/>
                </a:solidFill>
              </a:rPr>
              <a:t>olympics</a:t>
            </a:r>
            <a:r>
              <a:rPr lang="de-AT" sz="2200" b="1" i="1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de-AT" sz="1800" b="1" i="1" dirty="0">
              <a:solidFill>
                <a:schemeClr val="tx2"/>
              </a:solidFill>
            </a:endParaRPr>
          </a:p>
          <a:p>
            <a:pPr algn="ctr"/>
            <a:r>
              <a:rPr lang="en-GB" sz="2000" b="1" dirty="0">
                <a:solidFill>
                  <a:schemeClr val="tx2"/>
                </a:solidFill>
              </a:rPr>
              <a:t>Other Sentences</a:t>
            </a:r>
            <a:endParaRPr lang="en-GB" sz="2000" b="1" i="1" dirty="0">
              <a:solidFill>
                <a:schemeClr val="tx2"/>
              </a:solidFill>
            </a:endParaRPr>
          </a:p>
          <a:p>
            <a:pPr algn="ctr"/>
            <a:r>
              <a:rPr lang="en-GB" sz="1800" i="1" dirty="0">
                <a:solidFill>
                  <a:schemeClr val="tx2"/>
                </a:solidFill>
              </a:rPr>
              <a:t>You inspire me to get another job.</a:t>
            </a:r>
          </a:p>
          <a:p>
            <a:pPr algn="ctr"/>
            <a:r>
              <a:rPr lang="en-GB" sz="1800" i="1" dirty="0">
                <a:solidFill>
                  <a:schemeClr val="tx2"/>
                </a:solidFill>
              </a:rPr>
              <a:t>Strict punctuality has never been your thing.</a:t>
            </a:r>
          </a:p>
          <a:p>
            <a:pPr algn="ctr"/>
            <a:r>
              <a:rPr lang="en-GB" sz="1800" i="1" dirty="0">
                <a:solidFill>
                  <a:schemeClr val="tx2"/>
                </a:solidFill>
              </a:rPr>
              <a:t>You should compete in the Olympics</a:t>
            </a:r>
            <a:r>
              <a:rPr lang="de-AT" sz="1800" i="1" dirty="0">
                <a:solidFill>
                  <a:schemeClr val="tx2"/>
                </a:solidFill>
              </a:rPr>
              <a:t>.</a:t>
            </a:r>
          </a:p>
          <a:p>
            <a:pPr algn="ctr"/>
            <a:endParaRPr lang="de-AT" sz="1800" i="1" dirty="0">
              <a:solidFill>
                <a:schemeClr val="tx2"/>
              </a:solidFill>
            </a:endParaRPr>
          </a:p>
          <a:p>
            <a:pPr algn="ctr"/>
            <a:endParaRPr lang="de-AT" sz="1800" i="1" dirty="0">
              <a:solidFill>
                <a:schemeClr val="tx2"/>
              </a:solidFill>
            </a:endParaRPr>
          </a:p>
          <a:p>
            <a:pPr algn="ctr"/>
            <a:endParaRPr lang="de-AT" sz="1800" i="1" dirty="0">
              <a:solidFill>
                <a:schemeClr val="tx2"/>
              </a:solidFill>
            </a:endParaRP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D00E725-E0A1-4013-979A-9B4A1EEF96B8}"/>
              </a:ext>
            </a:extLst>
          </p:cNvPr>
          <p:cNvCxnSpPr>
            <a:cxnSpLocks/>
            <a:stCxn id="9" idx="3"/>
            <a:endCxn id="34" idx="2"/>
          </p:cNvCxnSpPr>
          <p:nvPr/>
        </p:nvCxnSpPr>
        <p:spPr>
          <a:xfrm>
            <a:off x="17553485" y="9271950"/>
            <a:ext cx="28803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69AEA93-D35A-4D6F-B867-6B3BC47AD2AE}"/>
              </a:ext>
            </a:extLst>
          </p:cNvPr>
          <p:cNvCxnSpPr>
            <a:cxnSpLocks/>
            <a:stCxn id="8" idx="2"/>
            <a:endCxn id="6" idx="3"/>
          </p:cNvCxnSpPr>
          <p:nvPr/>
        </p:nvCxnSpPr>
        <p:spPr>
          <a:xfrm flipH="1">
            <a:off x="9920636" y="7759782"/>
            <a:ext cx="3384376" cy="15121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2EF36345-3F16-47B9-BCF0-52BA95DBE7CF}"/>
              </a:ext>
            </a:extLst>
          </p:cNvPr>
          <p:cNvSpPr/>
          <p:nvPr/>
        </p:nvSpPr>
        <p:spPr>
          <a:xfrm>
            <a:off x="6176220" y="10704594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Generation of Other Sentences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50B0C2C-EDAA-4B83-8B93-916A56DC97DB}"/>
              </a:ext>
            </a:extLst>
          </p:cNvPr>
          <p:cNvSpPr/>
          <p:nvPr/>
        </p:nvSpPr>
        <p:spPr>
          <a:xfrm>
            <a:off x="9056540" y="10704594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Filtering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DB30428-8AB7-4DB2-8352-DD21C7365EB7}"/>
              </a:ext>
            </a:extLst>
          </p:cNvPr>
          <p:cNvSpPr/>
          <p:nvPr/>
        </p:nvSpPr>
        <p:spPr>
          <a:xfrm>
            <a:off x="11936860" y="10704594"/>
            <a:ext cx="2448272" cy="15841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Validation Task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9B8E345-B127-4E44-BE21-CAEFB28871B6}"/>
              </a:ext>
            </a:extLst>
          </p:cNvPr>
          <p:cNvCxnSpPr>
            <a:cxnSpLocks/>
            <a:stCxn id="28" idx="3"/>
            <a:endCxn id="9" idx="1"/>
          </p:cNvCxnSpPr>
          <p:nvPr/>
        </p:nvCxnSpPr>
        <p:spPr>
          <a:xfrm flipV="1">
            <a:off x="14385132" y="9271950"/>
            <a:ext cx="720080" cy="22247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56C4E820-7A68-44EE-989B-793876AE11F7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11504812" y="11496682"/>
            <a:ext cx="43204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A93FC1E-4E6D-4378-AEF1-FCBFF110E46B}"/>
              </a:ext>
            </a:extLst>
          </p:cNvPr>
          <p:cNvCxnSpPr>
            <a:cxnSpLocks/>
            <a:stCxn id="46" idx="3"/>
            <a:endCxn id="24" idx="1"/>
          </p:cNvCxnSpPr>
          <p:nvPr/>
        </p:nvCxnSpPr>
        <p:spPr>
          <a:xfrm flipV="1">
            <a:off x="5816187" y="11496683"/>
            <a:ext cx="360034" cy="74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crollen: vertikal 41">
            <a:extLst>
              <a:ext uri="{FF2B5EF4-FFF2-40B4-BE49-F238E27FC236}">
                <a16:creationId xmlns:a16="http://schemas.microsoft.com/office/drawing/2014/main" id="{ED6E8408-7E16-4B6F-A303-42AD1CF1B71E}"/>
              </a:ext>
            </a:extLst>
          </p:cNvPr>
          <p:cNvSpPr/>
          <p:nvPr/>
        </p:nvSpPr>
        <p:spPr>
          <a:xfrm>
            <a:off x="2287788" y="5887574"/>
            <a:ext cx="3024336" cy="2160240"/>
          </a:xfrm>
          <a:prstGeom prst="vertic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2200" b="1" dirty="0">
                <a:solidFill>
                  <a:schemeClr val="tx2"/>
                </a:solidFill>
              </a:rPr>
              <a:t>Cue Phrases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i="1" dirty="0">
                <a:solidFill>
                  <a:srgbClr val="FF0000"/>
                </a:solidFill>
              </a:rPr>
              <a:t>You are boring.</a:t>
            </a:r>
          </a:p>
          <a:p>
            <a:pPr algn="ctr"/>
            <a:r>
              <a:rPr lang="en-GB" sz="2000" i="1" dirty="0">
                <a:solidFill>
                  <a:srgbClr val="FF0000"/>
                </a:solidFill>
              </a:rPr>
              <a:t>You are stupid.</a:t>
            </a:r>
          </a:p>
          <a:p>
            <a:pPr algn="ctr"/>
            <a:r>
              <a:rPr lang="en-GB" sz="2000" i="1" dirty="0">
                <a:solidFill>
                  <a:srgbClr val="FF0000"/>
                </a:solidFill>
              </a:rPr>
              <a:t>You are arrogant.</a:t>
            </a:r>
          </a:p>
        </p:txBody>
      </p:sp>
      <p:sp>
        <p:nvSpPr>
          <p:cNvPr id="46" name="Scrollen: vertikal 45">
            <a:extLst>
              <a:ext uri="{FF2B5EF4-FFF2-40B4-BE49-F238E27FC236}">
                <a16:creationId xmlns:a16="http://schemas.microsoft.com/office/drawing/2014/main" id="{F7C13055-ABAA-4C88-9DB6-C77C5EAEB934}"/>
              </a:ext>
            </a:extLst>
          </p:cNvPr>
          <p:cNvSpPr/>
          <p:nvPr/>
        </p:nvSpPr>
        <p:spPr>
          <a:xfrm>
            <a:off x="1567708" y="10064039"/>
            <a:ext cx="4608512" cy="2880266"/>
          </a:xfrm>
          <a:prstGeom prst="vertic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GB" sz="2000" b="1" dirty="0">
                <a:solidFill>
                  <a:schemeClr val="tx2"/>
                </a:solidFill>
              </a:rPr>
              <a:t>Fragments</a:t>
            </a:r>
          </a:p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2000" i="1" dirty="0">
                <a:solidFill>
                  <a:schemeClr val="tx2"/>
                </a:solidFill>
              </a:rPr>
              <a:t>You inspire me to …</a:t>
            </a:r>
          </a:p>
          <a:p>
            <a:pPr algn="ctr"/>
            <a:r>
              <a:rPr lang="en-GB" sz="2000" i="1" dirty="0">
                <a:solidFill>
                  <a:schemeClr val="tx2"/>
                </a:solidFill>
              </a:rPr>
              <a:t>… has never been your thing.</a:t>
            </a:r>
          </a:p>
          <a:p>
            <a:pPr algn="ctr"/>
            <a:r>
              <a:rPr lang="en-GB" sz="2000" i="1" dirty="0">
                <a:solidFill>
                  <a:schemeClr val="tx2"/>
                </a:solidFill>
              </a:rPr>
              <a:t>You should compete in …</a:t>
            </a:r>
          </a:p>
          <a:p>
            <a:pPr algn="ctr"/>
            <a:endParaRPr lang="de-AT" sz="2000" dirty="0">
              <a:solidFill>
                <a:schemeClr val="tx2"/>
              </a:solidFill>
            </a:endParaRPr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F675947B-857A-4624-882C-85697C75F310}"/>
              </a:ext>
            </a:extLst>
          </p:cNvPr>
          <p:cNvCxnSpPr>
            <a:cxnSpLocks/>
            <a:stCxn id="6" idx="1"/>
            <a:endCxn id="46" idx="0"/>
          </p:cNvCxnSpPr>
          <p:nvPr/>
        </p:nvCxnSpPr>
        <p:spPr>
          <a:xfrm flipH="1">
            <a:off x="3871964" y="9271950"/>
            <a:ext cx="3600400" cy="792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74D596A7-4ECE-3069-2099-C80DFAE89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946107" y="2755920"/>
            <a:ext cx="3214646" cy="40846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209E1AC-B714-F879-2818-49918F887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5760640" cy="15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6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edova et al. 2024. To Know or Not To Know? Analyzing Self-Consistency of Large Language Models under Ambiguity. ACL 2024 (under review) https://openreview.net/attachment?id=ahh5eXkKKc&amp;name=pdf…"/>
          <p:cNvSpPr txBox="1">
            <a:spLocks noGrp="1"/>
          </p:cNvSpPr>
          <p:nvPr>
            <p:ph type="body" idx="1"/>
          </p:nvPr>
        </p:nvSpPr>
        <p:spPr>
          <a:xfrm>
            <a:off x="1061742" y="684033"/>
            <a:ext cx="22260516" cy="12347934"/>
          </a:xfrm>
          <a:prstGeom prst="rect">
            <a:avLst/>
          </a:prstGeom>
        </p:spPr>
        <p:txBody>
          <a:bodyPr/>
          <a:lstStyle/>
          <a:p>
            <a:pPr marL="759502" indent="-651933" algn="just" defTabSz="1877520">
              <a:spcBef>
                <a:spcPts val="3400"/>
              </a:spcBef>
              <a:buClr>
                <a:srgbClr val="494E52"/>
              </a:buClr>
              <a:buFont typeface="Helvetica Neue"/>
              <a:defRPr sz="3696" b="1"/>
            </a:pPr>
            <a:r>
              <a:t>Sedova et al. 2024. </a:t>
            </a:r>
            <a:r>
              <a:rPr i="1"/>
              <a:t>To Know or Not To Know? Analyzing Self-Consistency of Large Language Models under Ambiguity.</a:t>
            </a:r>
            <a:r>
              <a:t> ACL 2024 (under review) </a:t>
            </a:r>
            <a:r>
              <a:rPr b="0" u="sng">
                <a:hlinkClick r:id="rId2"/>
              </a:rPr>
              <a:t>https://openreview.net/attachment?id=ahh5eXkKKc&amp;name=pdf</a:t>
            </a:r>
            <a:r>
              <a:rPr b="0"/>
              <a:t> </a:t>
            </a:r>
          </a:p>
          <a:p>
            <a:pPr marL="1404916" lvl="6" indent="-651933" algn="just" defTabSz="1877520">
              <a:spcBef>
                <a:spcPts val="1900"/>
              </a:spcBef>
              <a:buClr>
                <a:srgbClr val="494E52"/>
              </a:buClr>
              <a:buFont typeface="Helvetica Neue"/>
              <a:defRPr sz="3541"/>
            </a:pPr>
            <a:r>
              <a:t>Behavioral Testing of how well and how consistently LLMs can apply the knowledge it possesses.</a:t>
            </a:r>
          </a:p>
          <a:p>
            <a:pPr marL="759502" indent="-651933" algn="just" defTabSz="1877520">
              <a:spcBef>
                <a:spcPts val="3400"/>
              </a:spcBef>
              <a:buClr>
                <a:srgbClr val="494E52"/>
              </a:buClr>
              <a:buFont typeface="Helvetica Neue"/>
              <a:defRPr sz="3696" b="1"/>
            </a:pPr>
            <a:r>
              <a:t>Sedova and Roth. </a:t>
            </a:r>
            <a:r>
              <a:rPr i="1"/>
              <a:t>ULF: Unsupervised Labeling Function Correction using Cross-Validation for Weak Supervision.</a:t>
            </a:r>
            <a:r>
              <a:t> EMNLP 2023 </a:t>
            </a:r>
            <a:r>
              <a:rPr b="0" u="sng">
                <a:hlinkClick r:id="rId3"/>
              </a:rPr>
              <a:t>https://arxiv.org/pdf/2204.06863</a:t>
            </a:r>
            <a:r>
              <a:rPr b="0"/>
              <a:t> </a:t>
            </a:r>
          </a:p>
          <a:p>
            <a:pPr marL="1404916" lvl="6" indent="-651933" algn="just" defTabSz="1877520">
              <a:spcBef>
                <a:spcPts val="1900"/>
              </a:spcBef>
              <a:buClr>
                <a:srgbClr val="494E52"/>
              </a:buClr>
              <a:buFont typeface="Helvetica Neue"/>
              <a:defRPr sz="3696"/>
            </a:pPr>
            <a:r>
              <a:t>Introduce new noise reduction techniques of weakly supervised data without using additional manual annotations. </a:t>
            </a:r>
          </a:p>
          <a:p>
            <a:pPr marL="759502" indent="-651933" algn="just" defTabSz="1877520">
              <a:spcBef>
                <a:spcPts val="3400"/>
              </a:spcBef>
              <a:buClr>
                <a:srgbClr val="494E52"/>
              </a:buClr>
              <a:buFont typeface="Helvetica Neue"/>
              <a:defRPr sz="3696"/>
            </a:pPr>
            <a:r>
              <a:rPr b="1"/>
              <a:t>Sedova and Roth. 2023. </a:t>
            </a:r>
            <a:r>
              <a:rPr b="1" i="1"/>
              <a:t>ACTC: Active Threshold Calibration for Cold-Start Knowledge Graph Completion. </a:t>
            </a:r>
            <a:r>
              <a:rPr b="1"/>
              <a:t>ACL 2023</a:t>
            </a:r>
            <a:r>
              <a:t>  </a:t>
            </a:r>
            <a:r>
              <a:rPr u="sng">
                <a:hlinkClick r:id="rId4"/>
              </a:rPr>
              <a:t>https://aclanthology.org/2023.acl-short.158.pdf</a:t>
            </a:r>
          </a:p>
          <a:p>
            <a:pPr marL="1404916" lvl="6" indent="-651933" algn="just" defTabSz="1877520">
              <a:spcBef>
                <a:spcPts val="1900"/>
              </a:spcBef>
              <a:buClr>
                <a:srgbClr val="494E52"/>
              </a:buClr>
              <a:buFont typeface="Helvetica Neue"/>
              <a:defRPr sz="3696"/>
            </a:pPr>
            <a:r>
              <a:t>Efficient knowledge graph population with minimal annotation budget.</a:t>
            </a:r>
          </a:p>
          <a:p>
            <a:pPr marL="759502" indent="-651933" algn="just" defTabSz="1877520">
              <a:spcBef>
                <a:spcPts val="3400"/>
              </a:spcBef>
              <a:buClr>
                <a:srgbClr val="494E52"/>
              </a:buClr>
              <a:buFont typeface="Helvetica Neue"/>
              <a:defRPr sz="3696"/>
            </a:pPr>
            <a:r>
              <a:rPr b="1"/>
              <a:t>Sedova et al. 2023. </a:t>
            </a:r>
            <a:r>
              <a:rPr b="1" i="1"/>
              <a:t>Learning with Noisy Labels by Adaptive Gradient-Based Outlier Removal.</a:t>
            </a:r>
            <a:r>
              <a:rPr b="1"/>
              <a:t> ECML PKDD 2023</a:t>
            </a:r>
            <a:r>
              <a:t>  </a:t>
            </a:r>
            <a:r>
              <a:rPr u="sng">
                <a:hlinkClick r:id="rId5"/>
              </a:rPr>
              <a:t>https://arxiv.org/pdf/2306.04502</a:t>
            </a:r>
          </a:p>
          <a:p>
            <a:pPr marL="1404916" lvl="6" indent="-651933" algn="just" defTabSz="1877520">
              <a:spcBef>
                <a:spcPts val="1500"/>
              </a:spcBef>
              <a:buClr>
                <a:srgbClr val="494E52"/>
              </a:buClr>
              <a:buFont typeface="Helvetica Neue"/>
              <a:defRPr sz="3696"/>
            </a:pPr>
            <a:r>
              <a:t>Analyze the model's ability to learn from noisy annotations: instead of denoising the training dataset, it is adjusted dynamically during the training process.</a:t>
            </a:r>
          </a:p>
          <a:p>
            <a:pPr marL="759502" indent="-651933" algn="just" defTabSz="1877520">
              <a:spcBef>
                <a:spcPts val="3400"/>
              </a:spcBef>
              <a:buClr>
                <a:srgbClr val="494E52"/>
              </a:buClr>
              <a:buFont typeface="Helvetica Neue"/>
              <a:defRPr sz="3696"/>
            </a:pPr>
            <a:r>
              <a:rPr b="1"/>
              <a:t>Sedova et al. 2021. </a:t>
            </a:r>
            <a:r>
              <a:rPr b="1" i="1"/>
              <a:t>Knodle: Modular Weakly Supervised Learning with PyTorch. R</a:t>
            </a:r>
            <a:r>
              <a:rPr b="1"/>
              <a:t>epL4NLP @ ACL 2021</a:t>
            </a:r>
            <a:r>
              <a:t>  </a:t>
            </a:r>
            <a:r>
              <a:rPr u="sng">
                <a:hlinkClick r:id="rId6"/>
              </a:rPr>
              <a:t>https://aclanthology.org/2021.repl4nlp-1.12.pdf</a:t>
            </a:r>
          </a:p>
          <a:p>
            <a:pPr marL="1404916" lvl="6" indent="-651933" algn="just" defTabSz="1877520">
              <a:spcBef>
                <a:spcPts val="1500"/>
              </a:spcBef>
              <a:buClr>
                <a:srgbClr val="494E52"/>
              </a:buClr>
              <a:buFont typeface="Helvetica Neue"/>
              <a:defRPr sz="3696"/>
            </a:pPr>
            <a:r>
              <a:t>Benchmarking framework for weak supervision.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795</Words>
  <Application>Microsoft Macintosh PowerPoint</Application>
  <PresentationFormat>Custom</PresentationFormat>
  <Paragraphs>81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-apple-system-font</vt:lpstr>
      <vt:lpstr>Arial</vt:lpstr>
      <vt:lpstr>Calibri</vt:lpstr>
      <vt:lpstr>Calibri Light</vt:lpstr>
      <vt:lpstr>Cambria</vt:lpstr>
      <vt:lpstr>Helvetica Neue</vt:lpstr>
      <vt:lpstr>Helvetica Neue Medium</vt:lpstr>
      <vt:lpstr>Nexus Sans</vt:lpstr>
      <vt:lpstr>Times New Roman</vt:lpstr>
      <vt:lpstr>21_BasicWhite</vt:lpstr>
      <vt:lpstr>NLP Lab Digitale Textwissenschaften @University of Vienna  Faculty of Philological and Cultural Studies  Faculty of Computer Science</vt:lpstr>
      <vt:lpstr>PowerPoint Presentation</vt:lpstr>
      <vt:lpstr>Funded Projects: Machine Learning &amp; Computational Linguistics</vt:lpstr>
      <vt:lpstr>Specification learning and multi-metric analysis</vt:lpstr>
      <vt:lpstr>Text-Guided Image Clustering Andreas Stephan, Lukas Miklautz, Kevin Sidak, Jan Philip Wahle,  Bela Gipp, Claudia Plant and Benjamin Roth, EACL 2024</vt:lpstr>
      <vt:lpstr>Temporal Relation Extraction with LLMs and Temporal Reasoning</vt:lpstr>
      <vt:lpstr>Memorization in Language Models</vt:lpstr>
      <vt:lpstr>Euphemistic Abuse –  A New Dataset and Classification Experiments for  Implicitly Abusive Language  Michael Wiegand, Jana Kampfmeier, Elisabeth Eder, Josef Ruppenhofer (EMNLP, 2023)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Weak Supervision for NLP</dc:title>
  <dc:creator>Ben</dc:creator>
  <cp:lastModifiedBy>Benjamin Roth</cp:lastModifiedBy>
  <cp:revision>144</cp:revision>
  <dcterms:modified xsi:type="dcterms:W3CDTF">2024-07-22T09:36:58Z</dcterms:modified>
</cp:coreProperties>
</file>